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df" ContentType="application/pdf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79" r:id="rId1"/>
    <p:sldMasterId id="2147483659" r:id="rId2"/>
    <p:sldMasterId id="2147483669" r:id="rId3"/>
  </p:sldMasterIdLst>
  <p:notesMasterIdLst>
    <p:notesMasterId r:id="rId27"/>
  </p:notesMasterIdLst>
  <p:sldIdLst>
    <p:sldId id="715" r:id="rId4"/>
    <p:sldId id="260" r:id="rId5"/>
    <p:sldId id="730" r:id="rId6"/>
    <p:sldId id="725" r:id="rId7"/>
    <p:sldId id="728" r:id="rId8"/>
    <p:sldId id="738" r:id="rId9"/>
    <p:sldId id="739" r:id="rId10"/>
    <p:sldId id="745" r:id="rId11"/>
    <p:sldId id="720" r:id="rId12"/>
    <p:sldId id="721" r:id="rId13"/>
    <p:sldId id="722" r:id="rId14"/>
    <p:sldId id="717" r:id="rId15"/>
    <p:sldId id="724" r:id="rId16"/>
    <p:sldId id="736" r:id="rId17"/>
    <p:sldId id="742" r:id="rId18"/>
    <p:sldId id="741" r:id="rId19"/>
    <p:sldId id="737" r:id="rId20"/>
    <p:sldId id="727" r:id="rId21"/>
    <p:sldId id="731" r:id="rId22"/>
    <p:sldId id="743" r:id="rId23"/>
    <p:sldId id="732" r:id="rId24"/>
    <p:sldId id="718" r:id="rId25"/>
    <p:sldId id="746" r:id="rId26"/>
  </p:sldIdLst>
  <p:sldSz cx="9144000" cy="5143500" type="screen16x9"/>
  <p:notesSz cx="6858000" cy="9313863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ヒラギノ角ゴ Pro W3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ヒラギノ角ゴ Pro W3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ヒラギノ角ゴ Pro W3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ヒラギノ角ゴ Pro W3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ヒラギノ角ゴ Pro W3"/>
        <a:cs typeface="Arial" charset="0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ヒラギノ角ゴ Pro W3"/>
        <a:cs typeface="Arial" charset="0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ヒラギノ角ゴ Pro W3"/>
        <a:cs typeface="Arial" charset="0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ヒラギノ角ゴ Pro W3"/>
        <a:cs typeface="Arial" charset="0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ヒラギノ角ゴ Pro W3"/>
        <a:cs typeface="Arial" charset="0"/>
      </a:defRPr>
    </a:lvl9pPr>
  </p:defaultTextStyle>
  <p:extLst>
    <p:ext uri="{521415D9-36F7-43E2-AB2F-B90AF26B5E84}">
      <p14:sectionLst xmlns:p14="http://schemas.microsoft.com/office/powerpoint/2010/main">
        <p14:section name="Untitled Section" id="{3540F3E4-3A56-594D-A98C-62123F4F527F}">
          <p14:sldIdLst>
            <p14:sldId id="715"/>
            <p14:sldId id="260"/>
            <p14:sldId id="730"/>
            <p14:sldId id="725"/>
            <p14:sldId id="728"/>
            <p14:sldId id="738"/>
            <p14:sldId id="739"/>
            <p14:sldId id="745"/>
            <p14:sldId id="720"/>
            <p14:sldId id="721"/>
            <p14:sldId id="722"/>
            <p14:sldId id="717"/>
            <p14:sldId id="724"/>
            <p14:sldId id="736"/>
            <p14:sldId id="742"/>
            <p14:sldId id="741"/>
            <p14:sldId id="737"/>
            <p14:sldId id="727"/>
            <p14:sldId id="731"/>
            <p14:sldId id="743"/>
            <p14:sldId id="732"/>
            <p14:sldId id="718"/>
            <p14:sldId id="74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notes" clrMode="bw"/>
  <p:clrMru>
    <a:srgbClr val="BF5700"/>
    <a:srgbClr val="C6531F"/>
    <a:srgbClr val="C01338"/>
    <a:srgbClr val="C00000"/>
    <a:srgbClr val="79C82A"/>
    <a:srgbClr val="DE7E7A"/>
    <a:srgbClr val="D61C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22" autoAdjust="0"/>
    <p:restoredTop sz="72674" autoAdjust="0"/>
  </p:normalViewPr>
  <p:slideViewPr>
    <p:cSldViewPr>
      <p:cViewPr varScale="1">
        <p:scale>
          <a:sx n="113" d="100"/>
          <a:sy n="113" d="100"/>
        </p:scale>
        <p:origin x="440" y="17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microsoft.com/office/2016/11/relationships/changesInfo" Target="changesInfos/changesInfo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clId="Web-{DF61BC03-C347-4B76-B102-C0B229770122}"/>
    <pc:docChg chg="modSld">
      <pc:chgData name="" userId="" providerId="" clId="Web-{DF61BC03-C347-4B76-B102-C0B229770122}" dt="2018-03-19T17:40:31.207" v="3"/>
      <pc:docMkLst>
        <pc:docMk/>
      </pc:docMkLst>
      <pc:sldChg chg="modSp">
        <pc:chgData name="" userId="" providerId="" clId="Web-{DF61BC03-C347-4B76-B102-C0B229770122}" dt="2018-03-19T17:40:31.207" v="3"/>
        <pc:sldMkLst>
          <pc:docMk/>
          <pc:sldMk cId="247584020" sldId="711"/>
        </pc:sldMkLst>
        <pc:spChg chg="mod">
          <ac:chgData name="" userId="" providerId="" clId="Web-{DF61BC03-C347-4B76-B102-C0B229770122}" dt="2018-03-19T17:40:31.207" v="3"/>
          <ac:spMkLst>
            <pc:docMk/>
            <pc:sldMk cId="247584020" sldId="711"/>
            <ac:spMk id="12" creationId="{00000000-0000-0000-0000-000000000000}"/>
          </ac:spMkLst>
        </pc:spChg>
      </pc:sldChg>
    </pc:docChg>
  </pc:docChgLst>
  <pc:docChgLst>
    <pc:chgData clId="Web-{6F3EA92A-6327-4760-B8BE-E7EAE48D3FC4}"/>
    <pc:docChg chg="modSld">
      <pc:chgData name="" userId="" providerId="" clId="Web-{6F3EA92A-6327-4760-B8BE-E7EAE48D3FC4}" dt="2018-03-19T17:41:55.319" v="2"/>
      <pc:docMkLst>
        <pc:docMk/>
      </pc:docMkLst>
      <pc:sldChg chg="modSp">
        <pc:chgData name="" userId="" providerId="" clId="Web-{6F3EA92A-6327-4760-B8BE-E7EAE48D3FC4}" dt="2018-03-19T17:41:55.319" v="2"/>
        <pc:sldMkLst>
          <pc:docMk/>
          <pc:sldMk cId="247584020" sldId="711"/>
        </pc:sldMkLst>
        <pc:spChg chg="mod">
          <ac:chgData name="" userId="" providerId="" clId="Web-{6F3EA92A-6327-4760-B8BE-E7EAE48D3FC4}" dt="2018-03-19T17:41:55.319" v="2"/>
          <ac:spMkLst>
            <pc:docMk/>
            <pc:sldMk cId="247584020" sldId="711"/>
            <ac:spMk id="12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656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32" tIns="45666" rIns="91332" bIns="45666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cs typeface="ヒラギノ角ゴ Pro W3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656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32" tIns="45666" rIns="91332" bIns="45666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cs typeface="ヒラギノ角ゴ Pro W3"/>
              </a:defRPr>
            </a:lvl1pPr>
          </a:lstStyle>
          <a:p>
            <a:pPr>
              <a:defRPr/>
            </a:pPr>
            <a:fld id="{F6FD56A5-6355-4B13-B783-7CC5477550B3}" type="datetimeFigureOut">
              <a:rPr lang="en-US"/>
              <a:pPr>
                <a:defRPr/>
              </a:pPr>
              <a:t>11/18/25</a:t>
            </a:fld>
            <a:endParaRPr lang="en-US"/>
          </a:p>
        </p:txBody>
      </p:sp>
      <p:sp>
        <p:nvSpPr>
          <p:cNvPr id="1638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27025" y="700088"/>
            <a:ext cx="6203950" cy="349091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458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424085"/>
            <a:ext cx="5486400" cy="4191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32" tIns="45666" rIns="91332" bIns="4566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458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46554"/>
            <a:ext cx="2971800" cy="4656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32" tIns="45666" rIns="91332" bIns="45666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cs typeface="ヒラギノ角ゴ Pro W3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458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846554"/>
            <a:ext cx="2971800" cy="4656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32" tIns="45666" rIns="91332" bIns="45666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cs typeface="ヒラギノ角ゴ Pro W3"/>
              </a:defRPr>
            </a:lvl1pPr>
          </a:lstStyle>
          <a:p>
            <a:pPr>
              <a:defRPr/>
            </a:pPr>
            <a:fld id="{6E074355-CE0D-4C68-A6CB-C364ED71B33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09795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This study investigates how groundwater well depths have changed over the past century in the Major Aquifers of Texas.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E074355-CE0D-4C68-A6CB-C364ED71B33B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2769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074355-CE0D-4C68-A6CB-C364ED71B33B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7025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Calibri" pitchFamily="34" charset="0"/>
                    <a:ea typeface="+mn-ea"/>
                    <a:cs typeface="+mn-cs"/>
                  </a:rPr>
                  <a:t>After data collection, I began to analyze the data with the following methods.</a:t>
                </a:r>
              </a:p>
              <a:p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Calibri" pitchFamily="34" charset="0"/>
                    <a:ea typeface="+mn-ea"/>
                    <a:cs typeface="+mn-cs"/>
                  </a:rPr>
                  <a:t>First, I found that aquifer depth values had a lognormal distribution. What this means is that depth values are positively skewed which you can see in Figure 8 from the probability density function, the red line, which shows that there is a concentration of smaller well depth values, and then a long tail that extends to the deeper values. </a:t>
                </a:r>
              </a:p>
              <a:p>
                <a:endParaRPr lang="en-US" sz="1200" kern="1200" dirty="0">
                  <a:solidFill>
                    <a:schemeClr val="tx1"/>
                  </a:solidFill>
                  <a:effectLst/>
                  <a:latin typeface="Calibri" pitchFamily="34" charset="0"/>
                  <a:ea typeface="+mn-ea"/>
                  <a:cs typeface="+mn-cs"/>
                </a:endParaRPr>
              </a:p>
              <a:p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Calibri" pitchFamily="34" charset="0"/>
                    <a:ea typeface="+mn-ea"/>
                    <a:cs typeface="+mn-cs"/>
                  </a:rPr>
                  <a:t>- This is important because the statistical analyses we planned to do expect a normal distribution and must be modified as such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dirty="0"/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dirty="0"/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1) </a:t>
                </a:r>
                <a:r>
                  <a:rPr lang="en-US" sz="1200" i="1" kern="1200" dirty="0">
                    <a:solidFill>
                      <a:schemeClr val="tx1"/>
                    </a:solidFill>
                    <a:effectLst/>
                    <a:latin typeface="Calibri" pitchFamily="34" charset="0"/>
                    <a:ea typeface="+mn-ea"/>
                    <a:cs typeface="+mn-cs"/>
                  </a:rPr>
                  <a:t>E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Calibri" pitchFamily="34" charset="0"/>
                    <a:ea typeface="+mn-ea"/>
                    <a:cs typeface="+mn-cs"/>
                  </a:rPr>
                  <a:t>[</a:t>
                </a:r>
                <a:r>
                  <a:rPr lang="en-US" sz="1200" i="1" kern="1200" dirty="0">
                    <a:solidFill>
                      <a:schemeClr val="tx1"/>
                    </a:solidFill>
                    <a:effectLst/>
                    <a:latin typeface="Calibri" pitchFamily="34" charset="0"/>
                    <a:ea typeface="+mn-ea"/>
                    <a:cs typeface="+mn-cs"/>
                  </a:rPr>
                  <a:t>X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Calibri" pitchFamily="34" charset="0"/>
                    <a:ea typeface="+mn-ea"/>
                    <a:cs typeface="+mn-cs"/>
                  </a:rPr>
                  <a:t>] is the expected value (the lognormal mean of log well depth </a:t>
                </a:r>
                <a:r>
                  <a:rPr lang="en-US" sz="1200" i="1" kern="1200" dirty="0">
                    <a:solidFill>
                      <a:schemeClr val="tx1"/>
                    </a:solidFill>
                    <a:effectLst/>
                    <a:latin typeface="Calibri" pitchFamily="34" charset="0"/>
                    <a:ea typeface="+mn-ea"/>
                    <a:cs typeface="+mn-cs"/>
                  </a:rPr>
                  <a:t>X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Calibri" pitchFamily="34" charset="0"/>
                    <a:ea typeface="+mn-ea"/>
                    <a:cs typeface="+mn-cs"/>
                  </a:rPr>
                  <a:t> in units of depth, i.e., feet), </a:t>
                </a:r>
                <a:r>
                  <a:rPr lang="en-US" sz="1200" i="1" kern="1200" dirty="0">
                    <a:solidFill>
                      <a:schemeClr val="tx1"/>
                    </a:solidFill>
                    <a:effectLst/>
                    <a:latin typeface="Calibri" pitchFamily="34" charset="0"/>
                    <a:ea typeface="+mn-ea"/>
                    <a:cs typeface="+mn-cs"/>
                  </a:rPr>
                  <a:t>m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Calibri" pitchFamily="34" charset="0"/>
                    <a:ea typeface="+mn-ea"/>
                    <a:cs typeface="+mn-cs"/>
                  </a:rPr>
                  <a:t> is the mean, and </a:t>
                </a:r>
                <a:r>
                  <a:rPr lang="en-US" sz="1200" i="1" kern="1200" dirty="0">
                    <a:solidFill>
                      <a:schemeClr val="tx1"/>
                    </a:solidFill>
                    <a:effectLst/>
                    <a:latin typeface="Calibri" pitchFamily="34" charset="0"/>
                    <a:ea typeface="+mn-ea"/>
                    <a:cs typeface="+mn-cs"/>
                  </a:rPr>
                  <a:t>s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Calibri" pitchFamily="34" charset="0"/>
                    <a:ea typeface="+mn-ea"/>
                    <a:cs typeface="+mn-cs"/>
                  </a:rPr>
                  <a:t> is the standard deviation.</a:t>
                </a:r>
              </a:p>
              <a:p>
                <a:endParaRPr lang="en-US" dirty="0"/>
              </a:p>
              <a:p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Calibri" pitchFamily="34" charset="0"/>
                    <a:ea typeface="+mn-ea"/>
                    <a:cs typeface="+mn-cs"/>
                  </a:rPr>
                  <a:t>This allows for analyzing the lognormal mean (</a:t>
                </a:r>
                <a:r>
                  <a:rPr lang="en-US" sz="1200" i="1" kern="1200" dirty="0">
                    <a:solidFill>
                      <a:schemeClr val="tx1"/>
                    </a:solidFill>
                    <a:effectLst/>
                    <a:latin typeface="Calibri" pitchFamily="34" charset="0"/>
                    <a:ea typeface="+mn-ea"/>
                    <a:cs typeface="+mn-cs"/>
                  </a:rPr>
                  <a:t>E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Calibri" pitchFamily="34" charset="0"/>
                    <a:ea typeface="+mn-ea"/>
                    <a:cs typeface="+mn-cs"/>
                  </a:rPr>
                  <a:t>[</a:t>
                </a:r>
                <a:r>
                  <a:rPr lang="en-US" sz="1200" i="1" kern="1200" dirty="0">
                    <a:solidFill>
                      <a:schemeClr val="tx1"/>
                    </a:solidFill>
                    <a:effectLst/>
                    <a:latin typeface="Calibri" pitchFamily="34" charset="0"/>
                    <a:ea typeface="+mn-ea"/>
                    <a:cs typeface="+mn-cs"/>
                  </a:rPr>
                  <a:t>X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Calibri" pitchFamily="34" charset="0"/>
                    <a:ea typeface="+mn-ea"/>
                    <a:cs typeface="+mn-cs"/>
                  </a:rPr>
                  <a:t>]) annual well depth in linear-space (Jarvis, 2016</a:t>
                </a:r>
                <a:r>
                  <a:rPr lang="en-US" dirty="0">
                    <a:effectLst/>
                  </a:rPr>
                  <a:t> </a:t>
                </a:r>
              </a:p>
              <a:p>
                <a:endParaRPr lang="en-US" dirty="0">
                  <a:effectLst/>
                </a:endParaRPr>
              </a:p>
              <a:p>
                <a:r>
                  <a:rPr lang="en-US" dirty="0">
                    <a:effectLst/>
                  </a:rPr>
                  <a:t>2) 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Calibri" pitchFamily="34" charset="0"/>
                    <a:ea typeface="+mn-ea"/>
                    <a:cs typeface="+mn-cs"/>
                  </a:rPr>
                  <a:t>Histogram plots were generated with the objective of assessing distribution of well depth values over time. These analyses helped to determine whether the data followed a consistent lognormal distribution. </a:t>
                </a:r>
              </a:p>
              <a:p>
                <a:endParaRPr lang="en-US" sz="1200" kern="1200" dirty="0">
                  <a:solidFill>
                    <a:schemeClr val="tx1"/>
                  </a:solidFill>
                  <a:effectLst/>
                  <a:latin typeface="Calibri" pitchFamily="34" charset="0"/>
                  <a:ea typeface="+mn-ea"/>
                  <a:cs typeface="+mn-cs"/>
                </a:endParaRPr>
              </a:p>
              <a:p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Calibri" pitchFamily="34" charset="0"/>
                    <a:ea typeface="+mn-ea"/>
                    <a:cs typeface="+mn-cs"/>
                  </a:rPr>
                  <a:t>Freedman and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Calibri" pitchFamily="34" charset="0"/>
                    <a:ea typeface="+mn-ea"/>
                    <a:cs typeface="+mn-cs"/>
                  </a:rPr>
                  <a:t>Diaconis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Calibri" pitchFamily="34" charset="0"/>
                    <a:ea typeface="+mn-ea"/>
                    <a:cs typeface="+mn-cs"/>
                  </a:rPr>
                  <a:t> rule (Freedman &amp;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Calibri" pitchFamily="34" charset="0"/>
                    <a:ea typeface="+mn-ea"/>
                    <a:cs typeface="+mn-cs"/>
                  </a:rPr>
                  <a:t>Diaconis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Calibri" pitchFamily="34" charset="0"/>
                    <a:ea typeface="+mn-ea"/>
                    <a:cs typeface="+mn-cs"/>
                  </a:rPr>
                  <a:t>, 1981).</a:t>
                </a:r>
                <a:r>
                  <a:rPr lang="en-US" dirty="0">
                    <a:effectLst/>
                  </a:rPr>
                  <a:t> </a:t>
                </a:r>
              </a:p>
              <a:p>
                <a:r>
                  <a:rPr lang="en-US" sz="1200" b="0" i="0" kern="1200">
                    <a:solidFill>
                      <a:schemeClr val="tx1"/>
                    </a:solidFill>
                    <a:effectLst/>
                    <a:latin typeface="Cambria Math" panose="02040503050406030204" pitchFamily="18" charset="0"/>
                    <a:ea typeface="+mn-ea"/>
                    <a:cs typeface="+mn-cs"/>
                  </a:rPr>
                  <a:t>ℎ=2  (𝐼𝑄𝑅/𝑛^(2/3) )</a:t>
                </a:r>
                <a:endParaRPr lang="en-US" sz="1200" kern="1200" dirty="0">
                  <a:solidFill>
                    <a:schemeClr val="tx1"/>
                  </a:solidFill>
                  <a:effectLst/>
                  <a:latin typeface="Calibri" pitchFamily="34" charset="0"/>
                  <a:ea typeface="+mn-ea"/>
                  <a:cs typeface="+mn-cs"/>
                </a:endParaRPr>
              </a:p>
              <a:p>
                <a:endParaRPr lang="en-US" sz="1200" kern="1200" dirty="0">
                  <a:solidFill>
                    <a:schemeClr val="tx1"/>
                  </a:solidFill>
                  <a:effectLst/>
                  <a:latin typeface="Calibri" pitchFamily="34" charset="0"/>
                  <a:ea typeface="+mn-ea"/>
                  <a:cs typeface="+mn-cs"/>
                </a:endParaRPr>
              </a:p>
              <a:p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Calibri" pitchFamily="34" charset="0"/>
                    <a:ea typeface="+mn-ea"/>
                    <a:cs typeface="+mn-cs"/>
                  </a:rPr>
                  <a:t>3) This estimator calculates the slope as a median of all slopes between data points and thus allows for a more effective analysis for the skewed data that is intrinsic to the well depth dataset</a:t>
                </a:r>
              </a:p>
              <a:p>
                <a:endParaRPr lang="en-US" sz="1200" kern="1200" dirty="0">
                  <a:solidFill>
                    <a:schemeClr val="tx1"/>
                  </a:solidFill>
                  <a:effectLst/>
                  <a:latin typeface="Calibri" pitchFamily="34" charset="0"/>
                  <a:ea typeface="+mn-ea"/>
                  <a:cs typeface="+mn-cs"/>
                </a:endParaRPr>
              </a:p>
              <a:p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Calibri" pitchFamily="34" charset="0"/>
                    <a:ea typeface="+mn-ea"/>
                    <a:cs typeface="+mn-cs"/>
                  </a:rPr>
                  <a:t>Linear Regression: </a:t>
                </a:r>
                <a:r>
                  <a:rPr lang="en-US" b="1" dirty="0"/>
                  <a:t>minimizes the sum of the squared vertical distances</a:t>
                </a:r>
                <a:r>
                  <a:rPr lang="en-US" dirty="0"/>
                  <a:t> (residuals) between the observed points and the line.</a:t>
                </a:r>
              </a:p>
              <a:p>
                <a:endParaRPr lang="en-US" sz="1200" kern="1200" dirty="0">
                  <a:solidFill>
                    <a:schemeClr val="tx1"/>
                  </a:solidFill>
                  <a:effectLst/>
                  <a:latin typeface="Calibri" pitchFamily="34" charset="0"/>
                  <a:ea typeface="+mn-ea"/>
                  <a:cs typeface="+mn-cs"/>
                </a:endParaRPr>
              </a:p>
              <a:p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Calibri" pitchFamily="34" charset="0"/>
                    <a:ea typeface="+mn-ea"/>
                    <a:cs typeface="+mn-cs"/>
                  </a:rPr>
                  <a:t>3) Years in which well depth trend slopes experienced significant change in either magnitude or direction</a:t>
                </a:r>
                <a:r>
                  <a:rPr lang="en-US" dirty="0">
                    <a:effectLst/>
                  </a:rPr>
                  <a:t> </a:t>
                </a:r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074355-CE0D-4C68-A6CB-C364ED71B33B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9146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074355-CE0D-4C68-A6CB-C364ED71B33B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4387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Jasechko</a:t>
            </a:r>
            <a:r>
              <a:rPr lang="en-US" dirty="0"/>
              <a:t> &amp; Perrone, 2021 finds that well depths often do not correlate with groundwater depletion. In a lot of places that have faced depletion, wells are drilled to the same depth of the current well, or even shallower</a:t>
            </a:r>
          </a:p>
          <a:p>
            <a:endParaRPr lang="en-US" dirty="0"/>
          </a:p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municipal, industrial, and irrigation purposes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074355-CE0D-4C68-A6CB-C364ED71B33B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8662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municipal, industrial, and irrigation purposes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074355-CE0D-4C68-A6CB-C364ED71B33B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7500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074355-CE0D-4C68-A6CB-C364ED71B33B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340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074355-CE0D-4C68-A6CB-C364ED71B33B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3231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074355-CE0D-4C68-A6CB-C364ED71B33B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6240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074355-CE0D-4C68-A6CB-C364ED71B33B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6332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074355-CE0D-4C68-A6CB-C364ED71B33B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5395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074355-CE0D-4C68-A6CB-C364ED71B33B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9525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Calibri" pitchFamily="34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074355-CE0D-4C68-A6CB-C364ED71B33B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9840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074355-CE0D-4C68-A6CB-C364ED71B33B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06901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074355-CE0D-4C68-A6CB-C364ED71B33B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9668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074355-CE0D-4C68-A6CB-C364ED71B33B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4247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343"/>
            <a:ext cx="7772400" cy="1102995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5613310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49028"/>
            <a:ext cx="4038600" cy="310872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49028"/>
            <a:ext cx="4038600" cy="310872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40437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20688" y="641510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3575050" y="920884"/>
            <a:ext cx="5111750" cy="4051166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2"/>
          </p:nvPr>
        </p:nvSpPr>
        <p:spPr>
          <a:xfrm>
            <a:off x="420688" y="1601629"/>
            <a:ext cx="3008313" cy="314182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490217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792288" y="3829050"/>
            <a:ext cx="5486400" cy="42576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85800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254817"/>
            <a:ext cx="5486400" cy="60293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267081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8229600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37360"/>
            <a:ext cx="8229600" cy="294894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307834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>
                <a:latin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859884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74470"/>
            <a:ext cx="4038600" cy="301752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74470"/>
            <a:ext cx="4038600" cy="301752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067509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688" y="641510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920884"/>
            <a:ext cx="5111750" cy="4051166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20688" y="1601629"/>
            <a:ext cx="3008313" cy="314182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369644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829050"/>
            <a:ext cx="5486400" cy="42576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85800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254817"/>
            <a:ext cx="5486400" cy="60293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361384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969085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77478"/>
            <a:ext cx="8229600" cy="8572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71650"/>
            <a:ext cx="8229600" cy="2914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775015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>
                <a:latin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  <a:latin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791588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g"/><Relationship Id="rId3" Type="http://schemas.openxmlformats.org/officeDocument/2006/relationships/slideLayout" Target="../slideLayouts/slideLayout9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5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7"/>
          <p:cNvSpPr>
            <a:spLocks noGrp="1"/>
          </p:cNvSpPr>
          <p:nvPr>
            <p:ph type="title"/>
          </p:nvPr>
        </p:nvSpPr>
        <p:spPr>
          <a:xfrm>
            <a:off x="495300" y="1200150"/>
            <a:ext cx="7886700" cy="1752600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/>
          <a:p>
            <a:r>
              <a:rPr lang="en-US" dirty="0"/>
              <a:t>Insert your</a:t>
            </a:r>
            <a:br>
              <a:rPr lang="en-US" dirty="0"/>
            </a:br>
            <a:r>
              <a:rPr lang="en-US" dirty="0"/>
              <a:t>headline here</a:t>
            </a:r>
            <a:br>
              <a:rPr lang="en-US" dirty="0"/>
            </a:br>
            <a:r>
              <a:rPr lang="en-US" dirty="0"/>
              <a:t>up to 3 lines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idx="1"/>
          </p:nvPr>
        </p:nvSpPr>
        <p:spPr>
          <a:xfrm>
            <a:off x="495300" y="3333749"/>
            <a:ext cx="7886700" cy="4572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Insert your subtitle or any additional description text here up to</a:t>
            </a:r>
            <a:br>
              <a:rPr lang="en-US" dirty="0"/>
            </a:br>
            <a:r>
              <a:rPr lang="en-US" dirty="0"/>
              <a:t>two lines of text or you can delete this text box</a:t>
            </a:r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628650" y="3105150"/>
            <a:ext cx="561975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9"/>
          <p:cNvSpPr txBox="1">
            <a:spLocks/>
          </p:cNvSpPr>
          <p:nvPr userDrawn="1"/>
        </p:nvSpPr>
        <p:spPr>
          <a:xfrm>
            <a:off x="490384" y="4171949"/>
            <a:ext cx="7886700" cy="45720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600" b="0" i="0" kern="12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50000"/>
              </a:lnSpc>
              <a:spcAft>
                <a:spcPts val="0"/>
              </a:spcAft>
            </a:pPr>
            <a:r>
              <a:rPr lang="en-US" sz="1050" b="0" i="0" cap="all" baseline="0" dirty="0">
                <a:latin typeface="Arial Black" charset="0"/>
              </a:rPr>
              <a:t>Presenter or speaker name</a:t>
            </a:r>
          </a:p>
          <a:p>
            <a:pPr fontAlgn="auto">
              <a:lnSpc>
                <a:spcPct val="30000"/>
              </a:lnSpc>
              <a:spcAft>
                <a:spcPts val="0"/>
              </a:spcAft>
            </a:pPr>
            <a:r>
              <a:rPr lang="en-US" sz="1050" dirty="0"/>
              <a:t>Position/Role,</a:t>
            </a:r>
            <a:r>
              <a:rPr lang="en-US" sz="1050" baseline="0" dirty="0"/>
              <a:t> The University of Texas at Austin</a:t>
            </a:r>
            <a:endParaRPr lang="en-US" sz="1050" dirty="0"/>
          </a:p>
        </p:txBody>
      </p:sp>
      <p:sp>
        <p:nvSpPr>
          <p:cNvPr id="16" name="Text Placeholder 9"/>
          <p:cNvSpPr txBox="1">
            <a:spLocks/>
          </p:cNvSpPr>
          <p:nvPr userDrawn="1"/>
        </p:nvSpPr>
        <p:spPr>
          <a:xfrm>
            <a:off x="548640" y="457200"/>
            <a:ext cx="7828444" cy="38929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600" b="0" i="0" kern="12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sz="1200" b="0" i="0" cap="all" baseline="0" dirty="0">
                <a:latin typeface="Arial Black" charset="0"/>
              </a:rPr>
              <a:t>Month 20xx</a:t>
            </a:r>
            <a:endParaRPr 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1503322918"/>
      </p:ext>
    </p:extLst>
  </p:cSld>
  <p:clrMap bg1="lt1" tx1="dk1" bg2="lt2" tx2="dk2" accent1="accent1" accent2="accent2" accent3="accent3" accent4="accent4" accent5="accent5" accent6="accent6" hlink="hlink" folHlink="folHlink"/>
  <p:txStyles>
    <p:titleStyle>
      <a:lvl1pPr algn="l" defTabSz="914400" rtl="0" eaLnBrk="1" latinLnBrk="0" hangingPunct="1">
        <a:lnSpc>
          <a:spcPts val="4000"/>
        </a:lnSpc>
        <a:spcBef>
          <a:spcPct val="0"/>
        </a:spcBef>
        <a:buNone/>
        <a:defRPr sz="4800" b="1" i="0" kern="800" cap="all" normalizeH="0" baseline="0">
          <a:solidFill>
            <a:schemeClr val="bg1"/>
          </a:solidFill>
          <a:latin typeface="Arial Black" charset="0"/>
          <a:ea typeface="Arial Black" charset="0"/>
          <a:cs typeface="Arial Black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/>
        <a:buNone/>
        <a:defRPr sz="1400" b="0" i="0" kern="1200" baseline="0">
          <a:solidFill>
            <a:schemeClr val="bg1"/>
          </a:solidFill>
          <a:latin typeface="Arial" charset="0"/>
          <a:ea typeface="Arial" charset="0"/>
          <a:cs typeface="Arial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b="0" i="0" kern="1200">
          <a:solidFill>
            <a:schemeClr val="bg1"/>
          </a:solidFill>
          <a:latin typeface="Arial" charset="0"/>
          <a:ea typeface="Arial" charset="0"/>
          <a:cs typeface="Arial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b="0" i="0" kern="1200">
          <a:solidFill>
            <a:schemeClr val="bg1"/>
          </a:solidFill>
          <a:latin typeface="Arial" charset="0"/>
          <a:ea typeface="Arial" charset="0"/>
          <a:cs typeface="Arial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bg1"/>
          </a:solidFill>
          <a:latin typeface="Arial" charset="0"/>
          <a:ea typeface="Arial" charset="0"/>
          <a:cs typeface="Arial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bg1"/>
          </a:solidFill>
          <a:latin typeface="Arial" charset="0"/>
          <a:ea typeface="Arial" charset="0"/>
          <a:cs typeface="Arial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628650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80210"/>
            <a:ext cx="8229600" cy="29489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818239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7" r:id="rId5"/>
    <p:sldLayoutId id="2147483668" r:id="rId6"/>
  </p:sldLayoutIdLst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>
              <a:lumMod val="85000"/>
              <a:lumOff val="15000"/>
            </a:schemeClr>
          </a:solidFill>
          <a:latin typeface="Arial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>
              <a:lumMod val="85000"/>
              <a:lumOff val="15000"/>
            </a:schemeClr>
          </a:solidFill>
          <a:latin typeface="Arial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>
              <a:lumMod val="85000"/>
              <a:lumOff val="15000"/>
            </a:schemeClr>
          </a:solidFill>
          <a:latin typeface="Arial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>
              <a:lumMod val="85000"/>
              <a:lumOff val="15000"/>
            </a:schemeClr>
          </a:solidFill>
          <a:latin typeface="Arial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>
              <a:lumMod val="85000"/>
              <a:lumOff val="15000"/>
            </a:schemeClr>
          </a:solidFill>
          <a:latin typeface="Arial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>
              <a:lumMod val="85000"/>
              <a:lumOff val="15000"/>
            </a:schemeClr>
          </a:solidFill>
          <a:latin typeface="Arial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9972"/>
            <a:ext cx="8229600" cy="29146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916386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7" r:id="rId5"/>
    <p:sldLayoutId id="2147483678" r:id="rId6"/>
  </p:sldLayoutIdLst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>
              <a:lumMod val="75000"/>
              <a:lumOff val="25000"/>
            </a:schemeClr>
          </a:solidFill>
          <a:latin typeface="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.pd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3.emf"/><Relationship Id="rId4" Type="http://schemas.openxmlformats.org/officeDocument/2006/relationships/image" Target="../media/image16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d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.pd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d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/>
        </p:nvCxnSpPr>
        <p:spPr>
          <a:xfrm>
            <a:off x="628650" y="3105150"/>
            <a:ext cx="561975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9"/>
          <p:cNvSpPr txBox="1">
            <a:spLocks/>
          </p:cNvSpPr>
          <p:nvPr/>
        </p:nvSpPr>
        <p:spPr>
          <a:xfrm>
            <a:off x="548640" y="4114800"/>
            <a:ext cx="7886700" cy="45720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600" b="0" i="0" kern="12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50000"/>
              </a:lnSpc>
              <a:spcAft>
                <a:spcPts val="0"/>
              </a:spcAft>
            </a:pPr>
            <a:r>
              <a:rPr lang="en-US" sz="1050" b="0" i="0" cap="all" baseline="0" dirty="0">
                <a:latin typeface="Arial Black" charset="0"/>
              </a:rPr>
              <a:t>Finley Davis &amp; M. Bayani Cardenas</a:t>
            </a:r>
          </a:p>
          <a:p>
            <a:pPr fontAlgn="auto">
              <a:lnSpc>
                <a:spcPct val="30000"/>
              </a:lnSpc>
              <a:spcAft>
                <a:spcPts val="0"/>
              </a:spcAft>
            </a:pPr>
            <a:r>
              <a:rPr lang="en-US" sz="1050" dirty="0"/>
              <a:t>Undergraduate Honors Thesis Presentation,</a:t>
            </a:r>
            <a:r>
              <a:rPr lang="en-US" sz="1050" baseline="0" dirty="0"/>
              <a:t> The University of Texas at Austin</a:t>
            </a:r>
            <a:endParaRPr lang="en-US" sz="1050" dirty="0"/>
          </a:p>
        </p:txBody>
      </p:sp>
      <p:sp>
        <p:nvSpPr>
          <p:cNvPr id="12" name="Text Placeholder 9"/>
          <p:cNvSpPr txBox="1">
            <a:spLocks/>
          </p:cNvSpPr>
          <p:nvPr/>
        </p:nvSpPr>
        <p:spPr>
          <a:xfrm>
            <a:off x="548640" y="457200"/>
            <a:ext cx="7828444" cy="38929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600" b="0" i="0" kern="12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sz="1200" b="0" i="0" cap="all" baseline="0" dirty="0">
                <a:latin typeface="Arial Black" charset="0"/>
              </a:rPr>
              <a:t>November 2025</a:t>
            </a:r>
            <a:endParaRPr lang="en-US" sz="1200" b="0" dirty="0"/>
          </a:p>
        </p:txBody>
      </p:sp>
      <p:sp>
        <p:nvSpPr>
          <p:cNvPr id="13" name="Title Placeholder 7"/>
          <p:cNvSpPr txBox="1">
            <a:spLocks/>
          </p:cNvSpPr>
          <p:nvPr/>
        </p:nvSpPr>
        <p:spPr>
          <a:xfrm>
            <a:off x="502920" y="1200150"/>
            <a:ext cx="7886700" cy="1752600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4800" b="1" i="0" kern="800" cap="all" normalizeH="0" baseline="0">
                <a:solidFill>
                  <a:schemeClr val="bg1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pPr fontAlgn="auto">
              <a:spcAft>
                <a:spcPts val="0"/>
              </a:spcAft>
            </a:pP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8699" y="320040"/>
            <a:ext cx="1877397" cy="9144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43CBB50-83B0-02C7-D6D4-3B0B0C0F7395}"/>
              </a:ext>
            </a:extLst>
          </p:cNvPr>
          <p:cNvSpPr txBox="1"/>
          <p:nvPr/>
        </p:nvSpPr>
        <p:spPr>
          <a:xfrm>
            <a:off x="550006" y="1639997"/>
            <a:ext cx="56983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Analysis of Well Depths from 1920-2023 for the Major Aquifers of Texas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72400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3FDF9D-E920-2FDF-A5F6-21DA2A728F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3CAAD0-BB9A-6D53-2B5B-9933691DBD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496" y="536638"/>
            <a:ext cx="7886700" cy="994172"/>
          </a:xfrm>
        </p:spPr>
        <p:txBody>
          <a:bodyPr/>
          <a:lstStyle/>
          <a:p>
            <a:r>
              <a:rPr lang="en-US" dirty="0"/>
              <a:t>Data Collection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F04293B-E56D-4573-3997-FE4527D3A562}"/>
              </a:ext>
            </a:extLst>
          </p:cNvPr>
          <p:cNvSpPr/>
          <p:nvPr/>
        </p:nvSpPr>
        <p:spPr>
          <a:xfrm>
            <a:off x="6515442" y="1191931"/>
            <a:ext cx="856909" cy="2979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9951846-3F9F-12FF-229E-60F3619E6E11}"/>
              </a:ext>
            </a:extLst>
          </p:cNvPr>
          <p:cNvSpPr/>
          <p:nvPr/>
        </p:nvSpPr>
        <p:spPr>
          <a:xfrm>
            <a:off x="4572000" y="4238772"/>
            <a:ext cx="1504608" cy="3234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0D3573-D8E5-9932-1C37-2773FA67FC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771650"/>
            <a:ext cx="4724400" cy="2914650"/>
          </a:xfrm>
        </p:spPr>
        <p:txBody>
          <a:bodyPr>
            <a:normAutofit fontScale="92500"/>
          </a:bodyPr>
          <a:lstStyle/>
          <a:p>
            <a:r>
              <a:rPr lang="en-US" sz="2400" dirty="0"/>
              <a:t>Texas Water Development Board Groundwater Database (TWDB GWDB)</a:t>
            </a:r>
          </a:p>
          <a:p>
            <a:r>
              <a:rPr lang="en-US" sz="2400" dirty="0"/>
              <a:t>Filtered based on four key attributes</a:t>
            </a:r>
          </a:p>
          <a:p>
            <a:pPr lvl="1"/>
            <a:r>
              <a:rPr lang="en-US" sz="2000" dirty="0"/>
              <a:t>Aquifer Code</a:t>
            </a:r>
          </a:p>
          <a:p>
            <a:pPr lvl="1"/>
            <a:r>
              <a:rPr lang="en-US" sz="2000" dirty="0"/>
              <a:t>Location (Long, Lat)</a:t>
            </a:r>
          </a:p>
          <a:p>
            <a:pPr lvl="1"/>
            <a:r>
              <a:rPr lang="en-US" sz="2000" dirty="0"/>
              <a:t>Depth</a:t>
            </a:r>
          </a:p>
          <a:p>
            <a:pPr lvl="1"/>
            <a:r>
              <a:rPr lang="en-US" sz="2000" dirty="0"/>
              <a:t>Date of Construction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A8E27F-039A-C31A-7C7B-3AFC78EC07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6711" y="1212428"/>
            <a:ext cx="5214523" cy="402940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17128AB-6EE1-6854-00DB-08851A13DEFD}"/>
              </a:ext>
            </a:extLst>
          </p:cNvPr>
          <p:cNvSpPr/>
          <p:nvPr/>
        </p:nvSpPr>
        <p:spPr>
          <a:xfrm>
            <a:off x="6685327" y="1313335"/>
            <a:ext cx="856909" cy="2979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CACC705-E6B8-98E4-C966-E51EE1D757F4}"/>
              </a:ext>
            </a:extLst>
          </p:cNvPr>
          <p:cNvSpPr/>
          <p:nvPr/>
        </p:nvSpPr>
        <p:spPr>
          <a:xfrm>
            <a:off x="4036542" y="4845562"/>
            <a:ext cx="1504608" cy="2979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F8F046E-B057-1340-84D6-50C00242520F}"/>
              </a:ext>
            </a:extLst>
          </p:cNvPr>
          <p:cNvSpPr txBox="1"/>
          <p:nvPr/>
        </p:nvSpPr>
        <p:spPr>
          <a:xfrm>
            <a:off x="5181599" y="4688601"/>
            <a:ext cx="349076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+mn-lt"/>
                <a:cs typeface="Times New Roman" panose="02020603050405020304" pitchFamily="18" charset="0"/>
              </a:rPr>
              <a:t>Figure 5: Nine Major Texas Aquifers (Texas Water Development Board, n.d. –a)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4EFEB1B-3673-FA37-5FFC-F751BE5889FB}"/>
              </a:ext>
            </a:extLst>
          </p:cNvPr>
          <p:cNvSpPr/>
          <p:nvPr/>
        </p:nvSpPr>
        <p:spPr>
          <a:xfrm>
            <a:off x="3900155" y="1313335"/>
            <a:ext cx="856909" cy="2979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D13C7E3-D7C6-9651-B160-926F58CC84ED}"/>
              </a:ext>
            </a:extLst>
          </p:cNvPr>
          <p:cNvSpPr/>
          <p:nvPr/>
        </p:nvSpPr>
        <p:spPr>
          <a:xfrm>
            <a:off x="6406516" y="1141550"/>
            <a:ext cx="856909" cy="4697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1813207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B15C5F-A92B-759E-BE76-00939FDCAD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483250-3D2F-B902-F1B8-1CA2F5FFD4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" y="505893"/>
            <a:ext cx="8263891" cy="994172"/>
          </a:xfrm>
        </p:spPr>
        <p:txBody>
          <a:bodyPr>
            <a:normAutofit/>
          </a:bodyPr>
          <a:lstStyle/>
          <a:p>
            <a:r>
              <a:rPr lang="en-US" sz="3600" dirty="0"/>
              <a:t>Statistical Framework and Visualization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84CFDF0-B536-C2E6-1189-340069815879}"/>
              </a:ext>
            </a:extLst>
          </p:cNvPr>
          <p:cNvSpPr/>
          <p:nvPr/>
        </p:nvSpPr>
        <p:spPr>
          <a:xfrm>
            <a:off x="4572000" y="4238772"/>
            <a:ext cx="1504608" cy="3234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D31F0D76-BEA4-FE22-BCD9-88EC91D52A4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199" y="1599865"/>
                <a:ext cx="8263891" cy="3559254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Lognormal Distribution</a:t>
                </a:r>
              </a:p>
              <a:p>
                <a:pPr marL="457200" lvl="1" indent="0">
                  <a:buNone/>
                </a:pPr>
                <a:r>
                  <a:rPr lang="en-US" sz="2000" b="0" dirty="0"/>
                  <a:t>	(1) 	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p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e>
                    </m:func>
                  </m:oMath>
                </a14:m>
                <a:endParaRPr lang="en-US" sz="2000" b="0" dirty="0"/>
              </a:p>
              <a:p>
                <a:r>
                  <a:rPr lang="en-US" sz="2400" dirty="0"/>
                  <a:t>Histograms</a:t>
                </a:r>
              </a:p>
              <a:p>
                <a:r>
                  <a:rPr lang="en-US" sz="2400" dirty="0"/>
                  <a:t>Theil-Sen Regression </a:t>
                </a:r>
              </a:p>
              <a:p>
                <a:r>
                  <a:rPr lang="en-US" sz="2400" dirty="0"/>
                  <a:t>Change Point Detection</a:t>
                </a:r>
              </a:p>
              <a:p>
                <a:r>
                  <a:rPr lang="en-US" sz="2400" dirty="0"/>
                  <a:t>n-value chart</a:t>
                </a:r>
              </a:p>
              <a:p>
                <a:pPr marL="457200" lvl="1" indent="0"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D31F0D76-BEA4-FE22-BCD9-88EC91D52A4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199" y="1599865"/>
                <a:ext cx="8263891" cy="3559254"/>
              </a:xfrm>
              <a:blipFill>
                <a:blip r:embed="rId3"/>
                <a:stretch>
                  <a:fillRect l="-1075" t="-14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79CDA5D3-98BE-6ECA-0003-473A36872C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5683" y="1546812"/>
            <a:ext cx="4756150" cy="28536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AD0A061-A4EE-D55C-C1EF-96C9F36CB872}"/>
              </a:ext>
            </a:extLst>
          </p:cNvPr>
          <p:cNvSpPr txBox="1"/>
          <p:nvPr/>
        </p:nvSpPr>
        <p:spPr>
          <a:xfrm>
            <a:off x="4772372" y="4364312"/>
            <a:ext cx="376202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kern="0" dirty="0">
                <a:solidFill>
                  <a:srgbClr val="000000"/>
                </a:solidFill>
                <a:effectLst/>
                <a:latin typeface="+mn-lt"/>
                <a:ea typeface="Times New Roman" panose="02020603050405020304" pitchFamily="18" charset="0"/>
              </a:rPr>
              <a:t>Figure 8: Histogram of one year of well depth data in the Ogallala Aquifer showing a lognormal (positively skewed) distribution of data </a:t>
            </a:r>
            <a:endParaRPr lang="en-US" sz="1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325343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1D5447-9E5F-4D07-48FF-1753CEE53D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7796FF-E68A-4788-F596-198E964091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7100" y="2074664"/>
            <a:ext cx="2209800" cy="994172"/>
          </a:xfrm>
        </p:spPr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2243827-1F4A-D6EC-49AA-0F13EFE244E5}"/>
              </a:ext>
            </a:extLst>
          </p:cNvPr>
          <p:cNvSpPr/>
          <p:nvPr/>
        </p:nvSpPr>
        <p:spPr>
          <a:xfrm>
            <a:off x="4572000" y="1301927"/>
            <a:ext cx="856909" cy="2979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C2BBE06-F005-E100-DCD3-42DD2844594A}"/>
              </a:ext>
            </a:extLst>
          </p:cNvPr>
          <p:cNvSpPr/>
          <p:nvPr/>
        </p:nvSpPr>
        <p:spPr>
          <a:xfrm>
            <a:off x="6515442" y="1191931"/>
            <a:ext cx="856909" cy="2979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BB07948-D8BB-2E96-DDBB-8BD0FEDEBF3C}"/>
              </a:ext>
            </a:extLst>
          </p:cNvPr>
          <p:cNvSpPr/>
          <p:nvPr/>
        </p:nvSpPr>
        <p:spPr>
          <a:xfrm>
            <a:off x="4572000" y="4238772"/>
            <a:ext cx="1504608" cy="3234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038008F-ADCD-4FA8-1FA6-12A900DCD839}"/>
              </a:ext>
            </a:extLst>
          </p:cNvPr>
          <p:cNvSpPr/>
          <p:nvPr/>
        </p:nvSpPr>
        <p:spPr>
          <a:xfrm>
            <a:off x="1846286" y="1301927"/>
            <a:ext cx="1883703" cy="1879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0709534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EA05AC-C837-E7E4-7C5C-BBAC82585B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9AEB096-C002-88F6-5618-87FE870B2C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6230" y="1421962"/>
            <a:ext cx="5428910" cy="3263504"/>
          </a:xfr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573FCF9-6DF5-0879-6854-FB0FAD4D5A49}"/>
              </a:ext>
            </a:extLst>
          </p:cNvPr>
          <p:cNvSpPr/>
          <p:nvPr/>
        </p:nvSpPr>
        <p:spPr>
          <a:xfrm>
            <a:off x="4572000" y="1301927"/>
            <a:ext cx="856909" cy="2979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A2C1D9F-F3E3-0E81-5A10-868ABC0A2772}"/>
              </a:ext>
            </a:extLst>
          </p:cNvPr>
          <p:cNvSpPr/>
          <p:nvPr/>
        </p:nvSpPr>
        <p:spPr>
          <a:xfrm>
            <a:off x="6515442" y="1191931"/>
            <a:ext cx="856909" cy="2979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07B296F-E376-C235-11D6-963D6968AFC9}"/>
              </a:ext>
            </a:extLst>
          </p:cNvPr>
          <p:cNvSpPr/>
          <p:nvPr/>
        </p:nvSpPr>
        <p:spPr>
          <a:xfrm>
            <a:off x="4572000" y="4238772"/>
            <a:ext cx="1504608" cy="3234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FCA9442-228D-55E3-6B21-20BA7BF296DA}"/>
              </a:ext>
            </a:extLst>
          </p:cNvPr>
          <p:cNvSpPr/>
          <p:nvPr/>
        </p:nvSpPr>
        <p:spPr>
          <a:xfrm flipV="1">
            <a:off x="1090935" y="1395896"/>
            <a:ext cx="3611540" cy="2039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9E969FC-13DA-84AF-8F3B-0195E9C335DA}"/>
              </a:ext>
            </a:extLst>
          </p:cNvPr>
          <p:cNvSpPr/>
          <p:nvPr/>
        </p:nvSpPr>
        <p:spPr>
          <a:xfrm rot="16200000">
            <a:off x="-649792" y="3076825"/>
            <a:ext cx="3611540" cy="1396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2F7A44F-8830-FCE2-D8DB-7D30648FCC13}"/>
              </a:ext>
            </a:extLst>
          </p:cNvPr>
          <p:cNvSpPr/>
          <p:nvPr/>
        </p:nvSpPr>
        <p:spPr>
          <a:xfrm rot="16200000" flipV="1">
            <a:off x="2664135" y="2826008"/>
            <a:ext cx="3611540" cy="109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E9A342A-E29F-31D7-6A89-947E2795190A}"/>
              </a:ext>
            </a:extLst>
          </p:cNvPr>
          <p:cNvSpPr/>
          <p:nvPr/>
        </p:nvSpPr>
        <p:spPr>
          <a:xfrm flipV="1">
            <a:off x="1230626" y="4596348"/>
            <a:ext cx="3611540" cy="121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37133081-339E-3CD4-3F39-535BB1CA5831}"/>
              </a:ext>
            </a:extLst>
          </p:cNvPr>
          <p:cNvSpPr txBox="1">
            <a:spLocks/>
          </p:cNvSpPr>
          <p:nvPr/>
        </p:nvSpPr>
        <p:spPr>
          <a:xfrm>
            <a:off x="1061748" y="1206994"/>
            <a:ext cx="3884811" cy="33883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>
                    <a:lumMod val="75000"/>
                    <a:lumOff val="25000"/>
                  </a:schemeClr>
                </a:solidFill>
                <a:latin typeface="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1000" dirty="0"/>
              <a:t>Spatial Distribution of Groundwater Wells from the TWDB GWDB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296C32E9-539A-F751-0717-C5F9BBF26890}"/>
              </a:ext>
            </a:extLst>
          </p:cNvPr>
          <p:cNvSpPr txBox="1">
            <a:spLocks/>
          </p:cNvSpPr>
          <p:nvPr/>
        </p:nvSpPr>
        <p:spPr>
          <a:xfrm>
            <a:off x="6072336" y="1159049"/>
            <a:ext cx="4117005" cy="33883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>
                    <a:lumMod val="75000"/>
                    <a:lumOff val="25000"/>
                  </a:schemeClr>
                </a:solidFill>
                <a:latin typeface="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1000" dirty="0"/>
              <a:t>Nine Major Texas Aquifers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E284BF5C-723F-75C3-27C3-3914E5B651F8}"/>
              </a:ext>
            </a:extLst>
          </p:cNvPr>
          <p:cNvSpPr txBox="1">
            <a:spLocks/>
          </p:cNvSpPr>
          <p:nvPr/>
        </p:nvSpPr>
        <p:spPr>
          <a:xfrm>
            <a:off x="136230" y="631315"/>
            <a:ext cx="7391400" cy="33883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>
                    <a:lumMod val="75000"/>
                    <a:lumOff val="25000"/>
                  </a:schemeClr>
                </a:solidFill>
                <a:latin typeface="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3200" dirty="0"/>
              <a:t>Grouping Data by Aquifer Code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999A68-4CF0-50ED-8001-EA3DAD99F554}"/>
              </a:ext>
            </a:extLst>
          </p:cNvPr>
          <p:cNvSpPr txBox="1"/>
          <p:nvPr/>
        </p:nvSpPr>
        <p:spPr>
          <a:xfrm>
            <a:off x="5370406" y="4655833"/>
            <a:ext cx="349076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+mn-lt"/>
                <a:cs typeface="Times New Roman" panose="02020603050405020304" pitchFamily="18" charset="0"/>
              </a:rPr>
              <a:t>Figure 5: Nine Major Texas Aquifers (Texas Water Development Board, n.d. –a)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3E2353-A242-52EE-3D94-A4E47156E692}"/>
              </a:ext>
            </a:extLst>
          </p:cNvPr>
          <p:cNvSpPr txBox="1"/>
          <p:nvPr/>
        </p:nvSpPr>
        <p:spPr>
          <a:xfrm>
            <a:off x="1225823" y="4693194"/>
            <a:ext cx="349076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+mn-lt"/>
                <a:cs typeface="Times New Roman" panose="02020603050405020304" pitchFamily="18" charset="0"/>
              </a:rPr>
              <a:t>Figure 9: Nine Major Texas Aquifers as depicted by TWDB GWDB Aquifer Code Delineation</a:t>
            </a:r>
          </a:p>
        </p:txBody>
      </p:sp>
      <p:pic>
        <p:nvPicPr>
          <p:cNvPr id="15" name="Picture 14" descr="A map of the state of texas&#10;&#10;AI-generated content may be incorrect.">
            <a:extLst>
              <a:ext uri="{FF2B5EF4-FFF2-40B4-BE49-F238E27FC236}">
                <a16:creationId xmlns:a16="http://schemas.microsoft.com/office/drawing/2014/main" id="{0096643D-793D-346F-22C3-844F964769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1206" y="1459646"/>
            <a:ext cx="3196187" cy="3196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8120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65A425-F962-B9A4-1A17-CEC3A2CF73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0B50D31-B081-DFF2-C73C-EA6808FD6201}"/>
              </a:ext>
            </a:extLst>
          </p:cNvPr>
          <p:cNvSpPr/>
          <p:nvPr/>
        </p:nvSpPr>
        <p:spPr>
          <a:xfrm>
            <a:off x="4572000" y="1301927"/>
            <a:ext cx="856909" cy="2979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960BA2C-23A5-8432-84D1-42FF9A5737E8}"/>
              </a:ext>
            </a:extLst>
          </p:cNvPr>
          <p:cNvSpPr/>
          <p:nvPr/>
        </p:nvSpPr>
        <p:spPr>
          <a:xfrm>
            <a:off x="4572000" y="4238772"/>
            <a:ext cx="1504608" cy="3234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AF35A8A-D6F7-65C1-C93F-DC3E33EB2393}"/>
              </a:ext>
            </a:extLst>
          </p:cNvPr>
          <p:cNvSpPr/>
          <p:nvPr/>
        </p:nvSpPr>
        <p:spPr>
          <a:xfrm>
            <a:off x="1846286" y="1301927"/>
            <a:ext cx="1883703" cy="1879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36D728C6-C3CF-3141-0934-2A13994CC0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6416" y="468962"/>
            <a:ext cx="4983687" cy="4153072"/>
          </a:xfrm>
          <a:prstGeom prst="rect">
            <a:avLst/>
          </a:prstGeom>
        </p:spPr>
      </p:pic>
      <p:pic>
        <p:nvPicPr>
          <p:cNvPr id="13" name="Content Placeholder 4">
            <a:extLst>
              <a:ext uri="{FF2B5EF4-FFF2-40B4-BE49-F238E27FC236}">
                <a16:creationId xmlns:a16="http://schemas.microsoft.com/office/drawing/2014/main" id="{948E5DA0-9369-C863-3A22-CBB7C145A5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rcRect l="21054" t="2879" r="19995" b="3003"/>
          <a:stretch>
            <a:fillRect/>
          </a:stretch>
        </p:blipFill>
        <p:spPr>
          <a:xfrm>
            <a:off x="5931408" y="1035982"/>
            <a:ext cx="3200400" cy="3071536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162E194-091F-1438-1027-A785292C1990}"/>
              </a:ext>
            </a:extLst>
          </p:cNvPr>
          <p:cNvSpPr txBox="1"/>
          <p:nvPr/>
        </p:nvSpPr>
        <p:spPr>
          <a:xfrm>
            <a:off x="226416" y="4562233"/>
            <a:ext cx="519021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+mn-lt"/>
                <a:cs typeface="Times New Roman" panose="02020603050405020304" pitchFamily="18" charset="0"/>
              </a:rPr>
              <a:t>Figure 10:  Analysis of Edwards BFZ Aquifer well depth trends from 1920-2023 using (a) Theil-Sen Regression (b) Change-Point Analysis (c) Overturned Histograms (d) n-value chart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C199A1-5B0A-34D6-9EB8-C13642B78683}"/>
              </a:ext>
            </a:extLst>
          </p:cNvPr>
          <p:cNvSpPr txBox="1"/>
          <p:nvPr/>
        </p:nvSpPr>
        <p:spPr>
          <a:xfrm>
            <a:off x="5786225" y="4238772"/>
            <a:ext cx="349076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+mn-lt"/>
                <a:cs typeface="Times New Roman" panose="02020603050405020304" pitchFamily="18" charset="0"/>
              </a:rPr>
              <a:t>Figure 9: Nine Major Texas Aquifers as depicted by TWDB GWDB Aquifer Code Delineation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E18CDB7-B06A-6F1A-D284-BDEA779FD85B}"/>
              </a:ext>
            </a:extLst>
          </p:cNvPr>
          <p:cNvSpPr txBox="1">
            <a:spLocks/>
          </p:cNvSpPr>
          <p:nvPr/>
        </p:nvSpPr>
        <p:spPr>
          <a:xfrm>
            <a:off x="5760303" y="805126"/>
            <a:ext cx="3542607" cy="32346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>
                    <a:lumMod val="75000"/>
                    <a:lumOff val="25000"/>
                  </a:schemeClr>
                </a:solidFill>
                <a:latin typeface="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900" dirty="0"/>
              <a:t>Spatial Distribution of Groundwater Wells from the TWDB GWDB</a:t>
            </a:r>
          </a:p>
        </p:txBody>
      </p:sp>
    </p:spTree>
    <p:extLst>
      <p:ext uri="{BB962C8B-B14F-4D97-AF65-F5344CB8AC3E}">
        <p14:creationId xmlns:p14="http://schemas.microsoft.com/office/powerpoint/2010/main" val="17871126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1F99FD-23E0-F229-D980-8AE160ADEA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F877BA8-7F8E-63F6-5798-67F21691C391}"/>
              </a:ext>
            </a:extLst>
          </p:cNvPr>
          <p:cNvSpPr/>
          <p:nvPr/>
        </p:nvSpPr>
        <p:spPr>
          <a:xfrm>
            <a:off x="4572000" y="1301927"/>
            <a:ext cx="856909" cy="2979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9739EB7-3C04-0617-F6B0-BF3DEE86040C}"/>
              </a:ext>
            </a:extLst>
          </p:cNvPr>
          <p:cNvSpPr/>
          <p:nvPr/>
        </p:nvSpPr>
        <p:spPr>
          <a:xfrm>
            <a:off x="4572000" y="4238772"/>
            <a:ext cx="1504608" cy="3234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03F0F45-0675-9B5F-D089-12D21F296AFE}"/>
              </a:ext>
            </a:extLst>
          </p:cNvPr>
          <p:cNvSpPr/>
          <p:nvPr/>
        </p:nvSpPr>
        <p:spPr>
          <a:xfrm>
            <a:off x="1846286" y="1301927"/>
            <a:ext cx="1883703" cy="1879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pic>
        <p:nvPicPr>
          <p:cNvPr id="13" name="Content Placeholder 4">
            <a:extLst>
              <a:ext uri="{FF2B5EF4-FFF2-40B4-BE49-F238E27FC236}">
                <a16:creationId xmlns:a16="http://schemas.microsoft.com/office/drawing/2014/main" id="{B7F3458C-0603-2C50-0389-90E9A6CE00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 l="21054" t="2879" r="19995" b="3003"/>
          <a:stretch>
            <a:fillRect/>
          </a:stretch>
        </p:blipFill>
        <p:spPr>
          <a:xfrm>
            <a:off x="5931408" y="1035982"/>
            <a:ext cx="3200400" cy="3071536"/>
          </a:xfr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E8F785FE-6D71-71FC-E377-C99236525A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2401" y="452968"/>
            <a:ext cx="4952999" cy="412749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9E85F1-5BC7-E0FD-FD4D-88EEA0093A87}"/>
              </a:ext>
            </a:extLst>
          </p:cNvPr>
          <p:cNvSpPr txBox="1"/>
          <p:nvPr/>
        </p:nvSpPr>
        <p:spPr>
          <a:xfrm>
            <a:off x="213294" y="4537005"/>
            <a:ext cx="519021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+mn-lt"/>
                <a:cs typeface="Times New Roman" panose="02020603050405020304" pitchFamily="18" charset="0"/>
              </a:rPr>
              <a:t>Figure 11:  Analysis of Gulf Coast Aquifer well depth trends from 1920-2023 using (a) Theil-Sen Regression (b) Change-Point Analysis (c) Overturned Histograms (d) n-value chart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005567-96A6-DFA0-0EFE-D9A6582D007A}"/>
              </a:ext>
            </a:extLst>
          </p:cNvPr>
          <p:cNvSpPr txBox="1"/>
          <p:nvPr/>
        </p:nvSpPr>
        <p:spPr>
          <a:xfrm>
            <a:off x="5786225" y="4238772"/>
            <a:ext cx="349076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+mn-lt"/>
                <a:cs typeface="Times New Roman" panose="02020603050405020304" pitchFamily="18" charset="0"/>
              </a:rPr>
              <a:t>Figure 9: Nine Major Texas Aquifers as depicted by TWDB GWDB Aquifer Code Delineation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B5364E5-1387-F4FF-A15A-26E00E6555F4}"/>
              </a:ext>
            </a:extLst>
          </p:cNvPr>
          <p:cNvSpPr txBox="1">
            <a:spLocks/>
          </p:cNvSpPr>
          <p:nvPr/>
        </p:nvSpPr>
        <p:spPr>
          <a:xfrm>
            <a:off x="5760303" y="805126"/>
            <a:ext cx="3542607" cy="32346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>
                    <a:lumMod val="75000"/>
                    <a:lumOff val="25000"/>
                  </a:schemeClr>
                </a:solidFill>
                <a:latin typeface="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900" dirty="0"/>
              <a:t>Spatial Distribution of Groundwater Wells from the TWDB GWDB</a:t>
            </a:r>
          </a:p>
        </p:txBody>
      </p:sp>
    </p:spTree>
    <p:extLst>
      <p:ext uri="{BB962C8B-B14F-4D97-AF65-F5344CB8AC3E}">
        <p14:creationId xmlns:p14="http://schemas.microsoft.com/office/powerpoint/2010/main" val="12425290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0A30D1-741E-C42F-02BC-44E6AB3150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3759180-26B3-B061-1ECF-DA7D81DE8BFD}"/>
              </a:ext>
            </a:extLst>
          </p:cNvPr>
          <p:cNvSpPr/>
          <p:nvPr/>
        </p:nvSpPr>
        <p:spPr>
          <a:xfrm>
            <a:off x="4572000" y="1301927"/>
            <a:ext cx="856909" cy="2979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D731F3B-E813-4254-F95D-D69FE4A98C17}"/>
              </a:ext>
            </a:extLst>
          </p:cNvPr>
          <p:cNvSpPr/>
          <p:nvPr/>
        </p:nvSpPr>
        <p:spPr>
          <a:xfrm>
            <a:off x="4572000" y="4238772"/>
            <a:ext cx="1504608" cy="3234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A5ADED4-2D19-ED9F-7198-F4DD41B3B9C5}"/>
              </a:ext>
            </a:extLst>
          </p:cNvPr>
          <p:cNvSpPr/>
          <p:nvPr/>
        </p:nvSpPr>
        <p:spPr>
          <a:xfrm>
            <a:off x="1846286" y="1301927"/>
            <a:ext cx="1883703" cy="1879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pic>
        <p:nvPicPr>
          <p:cNvPr id="13" name="Content Placeholder 4">
            <a:extLst>
              <a:ext uri="{FF2B5EF4-FFF2-40B4-BE49-F238E27FC236}">
                <a16:creationId xmlns:a16="http://schemas.microsoft.com/office/drawing/2014/main" id="{96E04583-EDA7-1229-EDD9-DBDF6D0892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 l="21054" t="2879" r="19995" b="3003"/>
          <a:stretch>
            <a:fillRect/>
          </a:stretch>
        </p:blipFill>
        <p:spPr>
          <a:xfrm>
            <a:off x="5931408" y="1035982"/>
            <a:ext cx="3200400" cy="3071536"/>
          </a:xfr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54645AAA-F923-2C91-60EA-1BA1756D0C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6493" y="514350"/>
            <a:ext cx="4978907" cy="414908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BB7E430-EDEE-EE60-C55D-7D041C20F7CC}"/>
              </a:ext>
            </a:extLst>
          </p:cNvPr>
          <p:cNvSpPr txBox="1"/>
          <p:nvPr/>
        </p:nvSpPr>
        <p:spPr>
          <a:xfrm>
            <a:off x="226416" y="4562233"/>
            <a:ext cx="519021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+mn-lt"/>
                <a:cs typeface="Times New Roman" panose="02020603050405020304" pitchFamily="18" charset="0"/>
              </a:rPr>
              <a:t>Figure 12:  Analysis of Ogallala Aquifer well depth trends from 1920-2023 using (a) Theil-Sen Regression (b) Change-Point Analysis (c) Overturned Histograms (d) n-value chart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604D2F6-60E3-A3AE-944D-4059CE2D56D2}"/>
              </a:ext>
            </a:extLst>
          </p:cNvPr>
          <p:cNvSpPr txBox="1"/>
          <p:nvPr/>
        </p:nvSpPr>
        <p:spPr>
          <a:xfrm>
            <a:off x="5786225" y="4238772"/>
            <a:ext cx="349076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+mn-lt"/>
                <a:cs typeface="Times New Roman" panose="02020603050405020304" pitchFamily="18" charset="0"/>
              </a:rPr>
              <a:t>Figure 9: Nine Major Texas Aquifers as depicted by TWDB GWDB Aquifer Code Delineation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74B0E73-356B-07ED-90C2-F0E48658C48D}"/>
              </a:ext>
            </a:extLst>
          </p:cNvPr>
          <p:cNvSpPr txBox="1">
            <a:spLocks/>
          </p:cNvSpPr>
          <p:nvPr/>
        </p:nvSpPr>
        <p:spPr>
          <a:xfrm>
            <a:off x="5760303" y="805126"/>
            <a:ext cx="3542607" cy="32346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>
                    <a:lumMod val="75000"/>
                    <a:lumOff val="25000"/>
                  </a:schemeClr>
                </a:solidFill>
                <a:latin typeface="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900" dirty="0"/>
              <a:t>Spatial Distribution of Groundwater Wells from the TWDB GWDB</a:t>
            </a:r>
          </a:p>
        </p:txBody>
      </p:sp>
    </p:spTree>
    <p:extLst>
      <p:ext uri="{BB962C8B-B14F-4D97-AF65-F5344CB8AC3E}">
        <p14:creationId xmlns:p14="http://schemas.microsoft.com/office/powerpoint/2010/main" val="40851293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BFB363-8874-B51F-2DE2-347C0C4CA2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FEFB7DB-446D-3411-06EE-7FCDD198C6A7}"/>
              </a:ext>
            </a:extLst>
          </p:cNvPr>
          <p:cNvSpPr/>
          <p:nvPr/>
        </p:nvSpPr>
        <p:spPr>
          <a:xfrm>
            <a:off x="4572000" y="1301927"/>
            <a:ext cx="856909" cy="2979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F7F3FED-C2A0-44EC-4106-46C08645FC94}"/>
              </a:ext>
            </a:extLst>
          </p:cNvPr>
          <p:cNvSpPr/>
          <p:nvPr/>
        </p:nvSpPr>
        <p:spPr>
          <a:xfrm>
            <a:off x="4572000" y="4238772"/>
            <a:ext cx="1504608" cy="3234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17243B1-8549-8561-41AF-0D845C5FC64E}"/>
              </a:ext>
            </a:extLst>
          </p:cNvPr>
          <p:cNvSpPr/>
          <p:nvPr/>
        </p:nvSpPr>
        <p:spPr>
          <a:xfrm>
            <a:off x="1846286" y="1301927"/>
            <a:ext cx="1883703" cy="1879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DA2911F-9D03-36B2-ABD8-C58FC24FC9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501" y="562217"/>
            <a:ext cx="5019504" cy="994172"/>
          </a:xfrm>
        </p:spPr>
        <p:txBody>
          <a:bodyPr/>
          <a:lstStyle/>
          <a:p>
            <a:r>
              <a:rPr lang="en-US" dirty="0"/>
              <a:t>Summary Table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CA01A28A-4D79-D206-955A-5275BFA0EB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5844422"/>
              </p:ext>
            </p:extLst>
          </p:nvPr>
        </p:nvGraphicFramePr>
        <p:xfrm>
          <a:off x="488888" y="1574451"/>
          <a:ext cx="2714796" cy="291464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22303">
                  <a:extLst>
                    <a:ext uri="{9D8B030D-6E8A-4147-A177-3AD203B41FA5}">
                      <a16:colId xmlns:a16="http://schemas.microsoft.com/office/drawing/2014/main" val="3031086012"/>
                    </a:ext>
                  </a:extLst>
                </a:gridCol>
                <a:gridCol w="892493">
                  <a:extLst>
                    <a:ext uri="{9D8B030D-6E8A-4147-A177-3AD203B41FA5}">
                      <a16:colId xmlns:a16="http://schemas.microsoft.com/office/drawing/2014/main" val="25695843"/>
                    </a:ext>
                  </a:extLst>
                </a:gridCol>
              </a:tblGrid>
              <a:tr h="317874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000" b="1" u="none" strike="noStrike" dirty="0">
                          <a:effectLst/>
                        </a:rPr>
                        <a:t>Aquifer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068" marR="8068" marT="8068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000" b="1" u="none" strike="noStrike" dirty="0">
                          <a:effectLst/>
                        </a:rPr>
                        <a:t>T-S Slope (ft/yr)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068" marR="8068" marT="8068" marB="0" anchor="b"/>
                </a:tc>
                <a:extLst>
                  <a:ext uri="{0D108BD9-81ED-4DB2-BD59-A6C34878D82A}">
                    <a16:rowId xmlns:a16="http://schemas.microsoft.com/office/drawing/2014/main" val="1303986338"/>
                  </a:ext>
                </a:extLst>
              </a:tr>
              <a:tr h="172114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Ogallala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068" marR="8068" marT="806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 dirty="0">
                          <a:effectLst/>
                        </a:rPr>
                        <a:t>2.4847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068" marR="8068" marT="8068" marB="0" anchor="b"/>
                </a:tc>
                <a:extLst>
                  <a:ext uri="{0D108BD9-81ED-4DB2-BD59-A6C34878D82A}">
                    <a16:rowId xmlns:a16="http://schemas.microsoft.com/office/drawing/2014/main" val="1834603533"/>
                  </a:ext>
                </a:extLst>
              </a:tr>
              <a:tr h="472777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000" u="none" strike="noStrike" dirty="0">
                          <a:effectLst/>
                        </a:rPr>
                        <a:t>Edwards (Balcones Fault Zone)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068" marR="8068" marT="806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 dirty="0">
                          <a:effectLst/>
                        </a:rPr>
                        <a:t>-2.1706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068" marR="8068" marT="8068" marB="0" anchor="b"/>
                </a:tc>
                <a:extLst>
                  <a:ext uri="{0D108BD9-81ED-4DB2-BD59-A6C34878D82A}">
                    <a16:rowId xmlns:a16="http://schemas.microsoft.com/office/drawing/2014/main" val="2699529279"/>
                  </a:ext>
                </a:extLst>
              </a:tr>
              <a:tr h="472777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Edwards-Trinity Plateau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068" marR="8068" marT="806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 dirty="0">
                          <a:effectLst/>
                        </a:rPr>
                        <a:t>1.9262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068" marR="8068" marT="8068" marB="0" anchor="b"/>
                </a:tc>
                <a:extLst>
                  <a:ext uri="{0D108BD9-81ED-4DB2-BD59-A6C34878D82A}">
                    <a16:rowId xmlns:a16="http://schemas.microsoft.com/office/drawing/2014/main" val="1594939679"/>
                  </a:ext>
                </a:extLst>
              </a:tr>
              <a:tr h="317874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Carrizo-Wilcox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068" marR="8068" marT="806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 dirty="0">
                          <a:effectLst/>
                        </a:rPr>
                        <a:t>0.7926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068" marR="8068" marT="8068" marB="0" anchor="b"/>
                </a:tc>
                <a:extLst>
                  <a:ext uri="{0D108BD9-81ED-4DB2-BD59-A6C34878D82A}">
                    <a16:rowId xmlns:a16="http://schemas.microsoft.com/office/drawing/2014/main" val="3395170999"/>
                  </a:ext>
                </a:extLst>
              </a:tr>
              <a:tr h="172114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Gulf Coast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068" marR="8068" marT="806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 dirty="0">
                          <a:effectLst/>
                        </a:rPr>
                        <a:t>2.4522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068" marR="8068" marT="8068" marB="0" anchor="b"/>
                </a:tc>
                <a:extLst>
                  <a:ext uri="{0D108BD9-81ED-4DB2-BD59-A6C34878D82A}">
                    <a16:rowId xmlns:a16="http://schemas.microsoft.com/office/drawing/2014/main" val="3825803786"/>
                  </a:ext>
                </a:extLst>
              </a:tr>
              <a:tr h="172114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Pecos Valley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068" marR="8068" marT="806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1.9956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068" marR="8068" marT="8068" marB="0" anchor="b"/>
                </a:tc>
                <a:extLst>
                  <a:ext uri="{0D108BD9-81ED-4DB2-BD59-A6C34878D82A}">
                    <a16:rowId xmlns:a16="http://schemas.microsoft.com/office/drawing/2014/main" val="3386405174"/>
                  </a:ext>
                </a:extLst>
              </a:tr>
              <a:tr h="172114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Seymour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068" marR="8068" marT="806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0.2747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068" marR="8068" marT="8068" marB="0" anchor="b"/>
                </a:tc>
                <a:extLst>
                  <a:ext uri="{0D108BD9-81ED-4DB2-BD59-A6C34878D82A}">
                    <a16:rowId xmlns:a16="http://schemas.microsoft.com/office/drawing/2014/main" val="2749631504"/>
                  </a:ext>
                </a:extLst>
              </a:tr>
              <a:tr h="172114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Trinity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068" marR="8068" marT="806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0.6476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068" marR="8068" marT="8068" marB="0" anchor="b"/>
                </a:tc>
                <a:extLst>
                  <a:ext uri="{0D108BD9-81ED-4DB2-BD59-A6C34878D82A}">
                    <a16:rowId xmlns:a16="http://schemas.microsoft.com/office/drawing/2014/main" val="1280354775"/>
                  </a:ext>
                </a:extLst>
              </a:tr>
              <a:tr h="472777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Hueco-Mesilla Bolsons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068" marR="8068" marT="806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 dirty="0">
                          <a:effectLst/>
                        </a:rPr>
                        <a:t>1.8474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068" marR="8068" marT="8068" marB="0" anchor="b"/>
                </a:tc>
                <a:extLst>
                  <a:ext uri="{0D108BD9-81ED-4DB2-BD59-A6C34878D82A}">
                    <a16:rowId xmlns:a16="http://schemas.microsoft.com/office/drawing/2014/main" val="2119467383"/>
                  </a:ext>
                </a:extLst>
              </a:tr>
            </a:tbl>
          </a:graphicData>
        </a:graphic>
      </p:graphicFrame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DE95B96C-E121-DDDB-A24C-85C364C697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07452" y="1689017"/>
            <a:ext cx="4627143" cy="2990823"/>
          </a:xfrm>
        </p:spPr>
        <p:txBody>
          <a:bodyPr>
            <a:normAutofit/>
          </a:bodyPr>
          <a:lstStyle/>
          <a:p>
            <a:r>
              <a:rPr lang="en-US" dirty="0"/>
              <a:t>8/9 major Texas aquifers show a deepening well depth trend over the past century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5E3BABF-9D8E-AE5C-3066-95A65AB9E8A0}"/>
              </a:ext>
            </a:extLst>
          </p:cNvPr>
          <p:cNvSpPr txBox="1"/>
          <p:nvPr/>
        </p:nvSpPr>
        <p:spPr>
          <a:xfrm>
            <a:off x="403309" y="4489100"/>
            <a:ext cx="280037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+mn-lt"/>
                <a:cs typeface="Times New Roman" panose="02020603050405020304" pitchFamily="18" charset="0"/>
              </a:rPr>
              <a:t>Table 1: Results of Theil-Sen regression over a century of well depth data for Texas Aquifer</a:t>
            </a:r>
            <a:endParaRPr lang="en-US" sz="1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842824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64C145-D6BB-C753-C1E6-81C697B2AF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D59C8-D4F6-BFAD-7468-C2B6785FC6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36588"/>
            <a:ext cx="7886700" cy="994172"/>
          </a:xfrm>
        </p:spPr>
        <p:txBody>
          <a:bodyPr/>
          <a:lstStyle/>
          <a:p>
            <a:r>
              <a:rPr lang="en-US" dirty="0"/>
              <a:t>Limitations and Data Issues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E1791CE-A033-F414-072B-D7A8BBD4751D}"/>
              </a:ext>
            </a:extLst>
          </p:cNvPr>
          <p:cNvSpPr/>
          <p:nvPr/>
        </p:nvSpPr>
        <p:spPr>
          <a:xfrm>
            <a:off x="4572000" y="4238772"/>
            <a:ext cx="1504608" cy="3234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0E64E2-D60B-E523-688B-BA44473456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771650"/>
            <a:ext cx="8077200" cy="3162300"/>
          </a:xfrm>
        </p:spPr>
        <p:txBody>
          <a:bodyPr>
            <a:normAutofit fontScale="92500"/>
          </a:bodyPr>
          <a:lstStyle/>
          <a:p>
            <a:r>
              <a:rPr lang="en-US" dirty="0"/>
              <a:t>More data is needed for a better understanding of well depth trends</a:t>
            </a:r>
            <a:endParaRPr lang="en-US" baseline="30000" dirty="0"/>
          </a:p>
          <a:p>
            <a:r>
              <a:rPr lang="en-US" dirty="0"/>
              <a:t>The TWDB GDWB is only representative of ~10% of the total number of groundwater wells</a:t>
            </a:r>
          </a:p>
          <a:p>
            <a:r>
              <a:rPr lang="en-US" dirty="0"/>
              <a:t>Current analyses do not capture localized well deepening trends</a:t>
            </a:r>
          </a:p>
        </p:txBody>
      </p:sp>
    </p:spTree>
    <p:extLst>
      <p:ext uri="{BB962C8B-B14F-4D97-AF65-F5344CB8AC3E}">
        <p14:creationId xmlns:p14="http://schemas.microsoft.com/office/powerpoint/2010/main" val="17836846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543C18-3013-26CB-D62F-D2288C3D72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FA2DE-8EA0-1C68-CF28-BB0CA870AF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896" y="459921"/>
            <a:ext cx="8309610" cy="994172"/>
          </a:xfrm>
        </p:spPr>
        <p:txBody>
          <a:bodyPr>
            <a:normAutofit/>
          </a:bodyPr>
          <a:lstStyle/>
          <a:p>
            <a:r>
              <a:rPr lang="en-US" dirty="0"/>
              <a:t>Future Work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BDC83C7-4C5B-4E1E-FA8F-0574E062A484}"/>
              </a:ext>
            </a:extLst>
          </p:cNvPr>
          <p:cNvSpPr/>
          <p:nvPr/>
        </p:nvSpPr>
        <p:spPr>
          <a:xfrm>
            <a:off x="4572000" y="4238772"/>
            <a:ext cx="1504608" cy="3234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4E29437-C05B-ED37-7F98-97EACBB996F2}"/>
              </a:ext>
            </a:extLst>
          </p:cNvPr>
          <p:cNvSpPr/>
          <p:nvPr/>
        </p:nvSpPr>
        <p:spPr>
          <a:xfrm>
            <a:off x="1846286" y="1301927"/>
            <a:ext cx="1883703" cy="1879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0A97C6D7-E1E9-36BC-0809-7E414272A4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4306" y="1645466"/>
            <a:ext cx="8077200" cy="2914650"/>
          </a:xfrm>
        </p:spPr>
        <p:txBody>
          <a:bodyPr>
            <a:normAutofit/>
          </a:bodyPr>
          <a:lstStyle/>
          <a:p>
            <a:r>
              <a:rPr lang="en-US" dirty="0"/>
              <a:t>Analysis of Texas minor aquifers</a:t>
            </a:r>
          </a:p>
          <a:p>
            <a:r>
              <a:rPr lang="en-US" dirty="0"/>
              <a:t>More localized analyses of well depth trends within given aquifers</a:t>
            </a:r>
          </a:p>
        </p:txBody>
      </p:sp>
    </p:spTree>
    <p:extLst>
      <p:ext uri="{BB962C8B-B14F-4D97-AF65-F5344CB8AC3E}">
        <p14:creationId xmlns:p14="http://schemas.microsoft.com/office/powerpoint/2010/main" val="19139874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B47318-882E-17C0-BAA5-EDABCA38C7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D7F01A-7A1C-3953-1FEA-C25D51D303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649" y="694845"/>
            <a:ext cx="7477296" cy="994172"/>
          </a:xfrm>
        </p:spPr>
        <p:txBody>
          <a:bodyPr>
            <a:norm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Overview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75C8349-545B-CDD8-F897-7AA2B34410AD}"/>
              </a:ext>
            </a:extLst>
          </p:cNvPr>
          <p:cNvSpPr/>
          <p:nvPr/>
        </p:nvSpPr>
        <p:spPr>
          <a:xfrm>
            <a:off x="4572000" y="1301927"/>
            <a:ext cx="856909" cy="2979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2454083-F59B-61E5-3DC8-3E39E90292BE}"/>
              </a:ext>
            </a:extLst>
          </p:cNvPr>
          <p:cNvSpPr/>
          <p:nvPr/>
        </p:nvSpPr>
        <p:spPr>
          <a:xfrm>
            <a:off x="6515442" y="1191931"/>
            <a:ext cx="856909" cy="2979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DCA43B7-9995-9263-AA70-A3876C59D46D}"/>
              </a:ext>
            </a:extLst>
          </p:cNvPr>
          <p:cNvSpPr/>
          <p:nvPr/>
        </p:nvSpPr>
        <p:spPr>
          <a:xfrm>
            <a:off x="4572000" y="4238772"/>
            <a:ext cx="1504608" cy="3234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40FF706-D949-016B-375E-E40A974FFEB4}"/>
              </a:ext>
            </a:extLst>
          </p:cNvPr>
          <p:cNvSpPr txBox="1">
            <a:spLocks/>
          </p:cNvSpPr>
          <p:nvPr/>
        </p:nvSpPr>
        <p:spPr>
          <a:xfrm>
            <a:off x="832356" y="2786749"/>
            <a:ext cx="807098" cy="8405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>
                    <a:lumMod val="75000"/>
                    <a:lumOff val="25000"/>
                  </a:schemeClr>
                </a:solidFill>
                <a:latin typeface="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Intro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4353A62-90EB-2CF9-4966-C029DEE4B3B5}"/>
              </a:ext>
            </a:extLst>
          </p:cNvPr>
          <p:cNvSpPr txBox="1">
            <a:spLocks/>
          </p:cNvSpPr>
          <p:nvPr/>
        </p:nvSpPr>
        <p:spPr>
          <a:xfrm>
            <a:off x="2030084" y="2782059"/>
            <a:ext cx="1408122" cy="8697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>
                    <a:lumMod val="75000"/>
                    <a:lumOff val="25000"/>
                  </a:schemeClr>
                </a:solidFill>
                <a:latin typeface="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Methods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2F2D0E1-256F-E90D-006C-CDF4A974BA37}"/>
              </a:ext>
            </a:extLst>
          </p:cNvPr>
          <p:cNvSpPr txBox="1">
            <a:spLocks/>
          </p:cNvSpPr>
          <p:nvPr/>
        </p:nvSpPr>
        <p:spPr>
          <a:xfrm>
            <a:off x="3657118" y="2772183"/>
            <a:ext cx="2858324" cy="8697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>
                    <a:lumMod val="75000"/>
                    <a:lumOff val="25000"/>
                  </a:schemeClr>
                </a:solidFill>
                <a:latin typeface="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Results/Discussion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B590B19-6C8B-EB7A-E933-54F664471D9F}"/>
              </a:ext>
            </a:extLst>
          </p:cNvPr>
          <p:cNvSpPr txBox="1">
            <a:spLocks/>
          </p:cNvSpPr>
          <p:nvPr/>
        </p:nvSpPr>
        <p:spPr>
          <a:xfrm>
            <a:off x="6854665" y="2751937"/>
            <a:ext cx="1746745" cy="8697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>
                    <a:lumMod val="75000"/>
                    <a:lumOff val="25000"/>
                  </a:schemeClr>
                </a:solidFill>
                <a:latin typeface="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8D53EDC-41CC-731E-2898-4A537FBE21AF}"/>
              </a:ext>
            </a:extLst>
          </p:cNvPr>
          <p:cNvSpPr txBox="1"/>
          <p:nvPr/>
        </p:nvSpPr>
        <p:spPr>
          <a:xfrm>
            <a:off x="1037112" y="2110085"/>
            <a:ext cx="36011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Aft>
                <a:spcPts val="0"/>
              </a:spcAft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8A25F1-CE6E-1EB5-935A-6DD9931B7CCD}"/>
              </a:ext>
            </a:extLst>
          </p:cNvPr>
          <p:cNvSpPr txBox="1"/>
          <p:nvPr/>
        </p:nvSpPr>
        <p:spPr>
          <a:xfrm>
            <a:off x="2403080" y="2114550"/>
            <a:ext cx="66213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Aft>
                <a:spcPts val="0"/>
              </a:spcAft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14F7B56-87AC-5CAA-E0D4-607616265829}"/>
              </a:ext>
            </a:extLst>
          </p:cNvPr>
          <p:cNvSpPr txBox="1"/>
          <p:nvPr/>
        </p:nvSpPr>
        <p:spPr>
          <a:xfrm>
            <a:off x="4766779" y="2072698"/>
            <a:ext cx="66213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Aft>
                <a:spcPts val="0"/>
              </a:spcAft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20E81A-5B5C-E80D-F5B3-961C9164E3A1}"/>
              </a:ext>
            </a:extLst>
          </p:cNvPr>
          <p:cNvSpPr txBox="1"/>
          <p:nvPr/>
        </p:nvSpPr>
        <p:spPr>
          <a:xfrm>
            <a:off x="7440949" y="2072697"/>
            <a:ext cx="66213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Aft>
                <a:spcPts val="0"/>
              </a:spcAft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9366149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860A09-E7A1-E1C1-32B0-8E9965A6DC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51929-4CD2-8FE1-6BAC-51C6DCDBC6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532321"/>
            <a:ext cx="7886700" cy="994172"/>
          </a:xfrm>
        </p:spPr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D44FE13-B3C8-6152-6ACE-7BE31C400A1E}"/>
              </a:ext>
            </a:extLst>
          </p:cNvPr>
          <p:cNvSpPr/>
          <p:nvPr/>
        </p:nvSpPr>
        <p:spPr>
          <a:xfrm>
            <a:off x="6515442" y="1191931"/>
            <a:ext cx="856909" cy="2979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F100DCC-857D-4D9E-3445-EF2C842F89B3}"/>
              </a:ext>
            </a:extLst>
          </p:cNvPr>
          <p:cNvSpPr/>
          <p:nvPr/>
        </p:nvSpPr>
        <p:spPr>
          <a:xfrm>
            <a:off x="4572000" y="4238772"/>
            <a:ext cx="1504608" cy="3234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FD05B6-0808-751C-40AD-B0248A85F6D1}"/>
              </a:ext>
            </a:extLst>
          </p:cNvPr>
          <p:cNvSpPr/>
          <p:nvPr/>
        </p:nvSpPr>
        <p:spPr>
          <a:xfrm>
            <a:off x="1846286" y="1301927"/>
            <a:ext cx="1883703" cy="1879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8C29B1A-441C-33A9-A991-05413F200F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771650"/>
            <a:ext cx="8229600" cy="31623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Most Texas aquifers (8/9) show increasing well depths over time</a:t>
            </a:r>
          </a:p>
          <a:p>
            <a:r>
              <a:rPr lang="en-US" dirty="0"/>
              <a:t>Deeper wells indicate decreased access to groundwater resources in the state of Texas</a:t>
            </a:r>
          </a:p>
          <a:p>
            <a:r>
              <a:rPr lang="en-US" dirty="0"/>
              <a:t>Data gaps limit accuracy of analysis in some aquifers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58883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7F134E-6931-FCE8-440D-60C285E9E5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E4274-DC14-B940-47A0-BEAF6C6DB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896" y="459921"/>
            <a:ext cx="8309610" cy="994172"/>
          </a:xfrm>
        </p:spPr>
        <p:txBody>
          <a:bodyPr>
            <a:normAutofit/>
          </a:bodyPr>
          <a:lstStyle/>
          <a:p>
            <a:r>
              <a:rPr lang="en-US" dirty="0"/>
              <a:t>Acknowledgements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B909EE0-6DBE-8194-7AEF-7BCFE753D79A}"/>
              </a:ext>
            </a:extLst>
          </p:cNvPr>
          <p:cNvSpPr/>
          <p:nvPr/>
        </p:nvSpPr>
        <p:spPr>
          <a:xfrm>
            <a:off x="4572000" y="4238772"/>
            <a:ext cx="1504608" cy="3234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F880055-8C51-B3CD-8839-476EE8B58FED}"/>
              </a:ext>
            </a:extLst>
          </p:cNvPr>
          <p:cNvSpPr/>
          <p:nvPr/>
        </p:nvSpPr>
        <p:spPr>
          <a:xfrm>
            <a:off x="1846286" y="1301927"/>
            <a:ext cx="1883703" cy="1879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25DAD4-8BBB-C2F6-197F-DF2827FBED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771650"/>
            <a:ext cx="8077200" cy="29146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Thank you to Bayani for guiding my work, to Ashley, and to Jaime and Rich for making this possible. Also, thank you to my peers. 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Thanks to earlier work done by Zachary Mungia and Drazen Medina; their research served as a jumping off point for my work on this study</a:t>
            </a:r>
          </a:p>
        </p:txBody>
      </p:sp>
    </p:spTree>
    <p:extLst>
      <p:ext uri="{BB962C8B-B14F-4D97-AF65-F5344CB8AC3E}">
        <p14:creationId xmlns:p14="http://schemas.microsoft.com/office/powerpoint/2010/main" val="17328865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263AF7-81B7-C8A1-139A-0DC0CADD84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578A97-CE3E-5DF9-D3CE-A183D9B45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56724"/>
            <a:ext cx="7886700" cy="994172"/>
          </a:xfrm>
        </p:spPr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C69C5F2-77C5-E226-DF26-E26D76C443A5}"/>
              </a:ext>
            </a:extLst>
          </p:cNvPr>
          <p:cNvSpPr/>
          <p:nvPr/>
        </p:nvSpPr>
        <p:spPr>
          <a:xfrm>
            <a:off x="4572000" y="1301927"/>
            <a:ext cx="856909" cy="2979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2A10A43-C970-C4B7-566C-3819798E3F4B}"/>
              </a:ext>
            </a:extLst>
          </p:cNvPr>
          <p:cNvSpPr/>
          <p:nvPr/>
        </p:nvSpPr>
        <p:spPr>
          <a:xfrm>
            <a:off x="6515442" y="1191931"/>
            <a:ext cx="856909" cy="2979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4AD222B-0F25-FCF3-0423-04EB9F2D8BFD}"/>
              </a:ext>
            </a:extLst>
          </p:cNvPr>
          <p:cNvSpPr/>
          <p:nvPr/>
        </p:nvSpPr>
        <p:spPr>
          <a:xfrm>
            <a:off x="4572000" y="4238772"/>
            <a:ext cx="1504608" cy="3234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8C5AC42-9EE3-F07E-F35B-3D9161FDE5D2}"/>
              </a:ext>
            </a:extLst>
          </p:cNvPr>
          <p:cNvSpPr/>
          <p:nvPr/>
        </p:nvSpPr>
        <p:spPr>
          <a:xfrm>
            <a:off x="1846286" y="1301927"/>
            <a:ext cx="1883703" cy="1879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4AA4FC-0376-9FEA-25B5-33684A5894AD}"/>
              </a:ext>
            </a:extLst>
          </p:cNvPr>
          <p:cNvSpPr txBox="1"/>
          <p:nvPr/>
        </p:nvSpPr>
        <p:spPr>
          <a:xfrm>
            <a:off x="133009" y="1301927"/>
            <a:ext cx="4621873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+mn-lt"/>
              </a:rPr>
              <a:t>George, P. G., Mace, R. E., &amp; Petrossian, R. (2011). </a:t>
            </a:r>
            <a:r>
              <a:rPr lang="en-US" sz="800" i="1" dirty="0">
                <a:latin typeface="+mn-lt"/>
              </a:rPr>
              <a:t>Aquifers of Texas</a:t>
            </a:r>
            <a:r>
              <a:rPr lang="en-US" sz="800" dirty="0">
                <a:latin typeface="+mn-lt"/>
              </a:rPr>
              <a:t> (Vol. 380, pp. 1-182). </a:t>
            </a:r>
          </a:p>
          <a:p>
            <a:r>
              <a:rPr lang="en-US" sz="800" dirty="0">
                <a:latin typeface="+mn-lt"/>
              </a:rPr>
              <a:t>Austin, TX: Texas Water Development Board.</a:t>
            </a:r>
          </a:p>
          <a:p>
            <a:endParaRPr lang="en-US" sz="800" dirty="0">
              <a:latin typeface="+mn-lt"/>
            </a:endParaRPr>
          </a:p>
          <a:p>
            <a:r>
              <a:rPr lang="en-US" sz="800" dirty="0">
                <a:latin typeface="+mn-lt"/>
              </a:rPr>
              <a:t>Wagner, M. W., &amp; Kreuter, U. P. (2004). Groundwater supply in Texas: private land </a:t>
            </a:r>
          </a:p>
          <a:p>
            <a:r>
              <a:rPr lang="en-US" sz="800" dirty="0">
                <a:latin typeface="+mn-lt"/>
              </a:rPr>
              <a:t>considerations in a rule-of-capture state. </a:t>
            </a:r>
            <a:r>
              <a:rPr lang="en-US" sz="800" i="1" dirty="0">
                <a:latin typeface="+mn-lt"/>
              </a:rPr>
              <a:t>Society and Natural Resources</a:t>
            </a:r>
            <a:r>
              <a:rPr lang="en-US" sz="800" dirty="0">
                <a:latin typeface="+mn-lt"/>
              </a:rPr>
              <a:t>, </a:t>
            </a:r>
            <a:r>
              <a:rPr lang="en-US" sz="800" i="1" dirty="0">
                <a:latin typeface="+mn-lt"/>
              </a:rPr>
              <a:t>17</a:t>
            </a:r>
            <a:r>
              <a:rPr lang="en-US" sz="800" dirty="0">
                <a:latin typeface="+mn-lt"/>
              </a:rPr>
              <a:t>(4), 349-357.</a:t>
            </a:r>
          </a:p>
          <a:p>
            <a:endParaRPr lang="en-US" sz="800" dirty="0">
              <a:latin typeface="+mn-lt"/>
            </a:endParaRPr>
          </a:p>
          <a:p>
            <a:r>
              <a:rPr lang="en-US" sz="800" dirty="0" err="1">
                <a:latin typeface="+mn-lt"/>
              </a:rPr>
              <a:t>Jasechko</a:t>
            </a:r>
            <a:r>
              <a:rPr lang="en-US" sz="800" dirty="0">
                <a:latin typeface="+mn-lt"/>
              </a:rPr>
              <a:t>, S., Seybold, H., Perrone, D., Fan, Y., </a:t>
            </a:r>
            <a:r>
              <a:rPr lang="en-US" sz="800" dirty="0" err="1">
                <a:latin typeface="+mn-lt"/>
              </a:rPr>
              <a:t>Shamsudduha</a:t>
            </a:r>
            <a:r>
              <a:rPr lang="en-US" sz="800" dirty="0">
                <a:latin typeface="+mn-lt"/>
              </a:rPr>
              <a:t>, M., Taylor, R. G., ... &amp; Kirchner, </a:t>
            </a:r>
          </a:p>
          <a:p>
            <a:r>
              <a:rPr lang="en-US" sz="800" dirty="0">
                <a:latin typeface="+mn-lt"/>
              </a:rPr>
              <a:t>J. W. (2024). Rapid groundwater decline and some cases of recovery in aquifers globally. </a:t>
            </a:r>
            <a:r>
              <a:rPr lang="en-US" sz="800" i="1" dirty="0">
                <a:latin typeface="+mn-lt"/>
              </a:rPr>
              <a:t>Nature</a:t>
            </a:r>
            <a:r>
              <a:rPr lang="en-US" sz="800" dirty="0">
                <a:latin typeface="+mn-lt"/>
              </a:rPr>
              <a:t>, </a:t>
            </a:r>
            <a:r>
              <a:rPr lang="en-US" sz="800" i="1" dirty="0">
                <a:latin typeface="+mn-lt"/>
              </a:rPr>
              <a:t>625</a:t>
            </a:r>
            <a:r>
              <a:rPr lang="en-US" sz="800" dirty="0">
                <a:latin typeface="+mn-lt"/>
              </a:rPr>
              <a:t>(7996), 715-721.</a:t>
            </a:r>
          </a:p>
          <a:p>
            <a:endParaRPr lang="en-US" sz="800" dirty="0">
              <a:latin typeface="+mn-lt"/>
            </a:endParaRPr>
          </a:p>
          <a:p>
            <a:r>
              <a:rPr lang="en-US" sz="800" dirty="0">
                <a:latin typeface="+mn-lt"/>
              </a:rPr>
              <a:t>Scanlon, B. R., Fakhreddine, S., Rateb, A., de Graaf, I., Famiglietti, J., Gleeson, T., ... &amp; Zheng, </a:t>
            </a:r>
          </a:p>
          <a:p>
            <a:r>
              <a:rPr lang="en-US" sz="800" dirty="0">
                <a:latin typeface="+mn-lt"/>
              </a:rPr>
              <a:t>C. (2023). Global water resources and the role of groundwater in a resilient water future. </a:t>
            </a:r>
            <a:r>
              <a:rPr lang="en-US" sz="800" i="1" dirty="0">
                <a:latin typeface="+mn-lt"/>
              </a:rPr>
              <a:t>Nature Reviews Earth &amp; Environment</a:t>
            </a:r>
            <a:r>
              <a:rPr lang="en-US" sz="800" dirty="0">
                <a:latin typeface="+mn-lt"/>
              </a:rPr>
              <a:t>, </a:t>
            </a:r>
            <a:r>
              <a:rPr lang="en-US" sz="800" i="1" dirty="0">
                <a:latin typeface="+mn-lt"/>
              </a:rPr>
              <a:t>4</a:t>
            </a:r>
            <a:r>
              <a:rPr lang="en-US" sz="800" dirty="0">
                <a:latin typeface="+mn-lt"/>
              </a:rPr>
              <a:t>(2), 87-101.</a:t>
            </a:r>
          </a:p>
          <a:p>
            <a:endParaRPr lang="en-US" sz="800" dirty="0">
              <a:latin typeface="+mn-lt"/>
            </a:endParaRPr>
          </a:p>
          <a:p>
            <a:r>
              <a:rPr lang="en-US" sz="800" dirty="0">
                <a:latin typeface="+mn-lt"/>
              </a:rPr>
              <a:t>Wada, Y., Van Beek, L. P., Van Kempen, C. M., Reckman, J. W., Vasak, S., &amp; </a:t>
            </a:r>
            <a:r>
              <a:rPr lang="en-US" sz="800" dirty="0" err="1">
                <a:latin typeface="+mn-lt"/>
              </a:rPr>
              <a:t>Bierkens</a:t>
            </a:r>
            <a:r>
              <a:rPr lang="en-US" sz="800" dirty="0">
                <a:latin typeface="+mn-lt"/>
              </a:rPr>
              <a:t>, M. F. </a:t>
            </a:r>
          </a:p>
          <a:p>
            <a:r>
              <a:rPr lang="en-US" sz="800" dirty="0">
                <a:latin typeface="+mn-lt"/>
              </a:rPr>
              <a:t>(2010). Global depletion of groundwater resources. </a:t>
            </a:r>
            <a:r>
              <a:rPr lang="en-US" sz="800" i="1" dirty="0">
                <a:latin typeface="+mn-lt"/>
              </a:rPr>
              <a:t>Geophysical research letters</a:t>
            </a:r>
            <a:r>
              <a:rPr lang="en-US" sz="800" dirty="0">
                <a:latin typeface="+mn-lt"/>
              </a:rPr>
              <a:t>, </a:t>
            </a:r>
            <a:r>
              <a:rPr lang="en-US" sz="800" i="1" dirty="0">
                <a:latin typeface="+mn-lt"/>
              </a:rPr>
              <a:t>37</a:t>
            </a:r>
            <a:r>
              <a:rPr lang="en-US" sz="800" dirty="0">
                <a:latin typeface="+mn-lt"/>
              </a:rPr>
              <a:t>(20).</a:t>
            </a:r>
          </a:p>
          <a:p>
            <a:endParaRPr lang="en-US" sz="800" dirty="0">
              <a:latin typeface="+mn-lt"/>
            </a:endParaRPr>
          </a:p>
          <a:p>
            <a:r>
              <a:rPr lang="en-US" sz="800" dirty="0" err="1">
                <a:latin typeface="+mn-lt"/>
              </a:rPr>
              <a:t>Konikow</a:t>
            </a:r>
            <a:r>
              <a:rPr lang="en-US" sz="800" dirty="0">
                <a:latin typeface="+mn-lt"/>
              </a:rPr>
              <a:t> LF. Long‐term groundwater depletion in the United States. Groundwater. 2015 Jan;53(1):2-9.</a:t>
            </a:r>
          </a:p>
          <a:p>
            <a:endParaRPr lang="en-US" sz="800" dirty="0">
              <a:latin typeface="+mn-lt"/>
              <a:cs typeface="Times New Roman" panose="02020603050405020304" pitchFamily="18" charset="0"/>
            </a:endParaRPr>
          </a:p>
          <a:p>
            <a:r>
              <a:rPr lang="en-US" sz="800" dirty="0">
                <a:latin typeface="+mn-lt"/>
                <a:cs typeface="Times New Roman" panose="02020603050405020304" pitchFamily="18" charset="0"/>
              </a:rPr>
              <a:t>U.S. Census Bureau. (2024). </a:t>
            </a:r>
            <a:r>
              <a:rPr lang="en-US" sz="800" i="1" dirty="0">
                <a:latin typeface="+mn-lt"/>
                <a:cs typeface="Times New Roman" panose="02020603050405020304" pitchFamily="18" charset="0"/>
              </a:rPr>
              <a:t>Annual and cumulative estimates of residential population</a:t>
            </a:r>
            <a:endParaRPr lang="en-US" sz="800" dirty="0">
              <a:latin typeface="+mn-lt"/>
              <a:cs typeface="Times New Roman" panose="02020603050405020304" pitchFamily="18" charset="0"/>
            </a:endParaRPr>
          </a:p>
          <a:p>
            <a:r>
              <a:rPr lang="en-US" sz="800" i="1" dirty="0">
                <a:latin typeface="+mn-lt"/>
                <a:cs typeface="Times New Roman" panose="02020603050405020304" pitchFamily="18" charset="0"/>
              </a:rPr>
              <a:t> change for the United States, regions, states, District of Columbia, Puerto Rico</a:t>
            </a:r>
            <a:r>
              <a:rPr lang="en-US" sz="800" dirty="0">
                <a:latin typeface="+mn-lt"/>
                <a:cs typeface="Times New Roman" panose="02020603050405020304" pitchFamily="18" charset="0"/>
              </a:rPr>
              <a:t>. Retrieved December 20, 2024, from http://census.gov/data/tables/time-series/demo/popest/2020s-national-total.html</a:t>
            </a:r>
          </a:p>
          <a:p>
            <a:endParaRPr lang="en-US" sz="800" dirty="0">
              <a:latin typeface="+mn-lt"/>
              <a:cs typeface="Times New Roman" panose="02020603050405020304" pitchFamily="18" charset="0"/>
            </a:endParaRPr>
          </a:p>
          <a:p>
            <a:r>
              <a:rPr lang="en-US" sz="800" dirty="0">
                <a:latin typeface="+mn-lt"/>
                <a:cs typeface="Times New Roman" panose="02020603050405020304" pitchFamily="18" charset="0"/>
              </a:rPr>
              <a:t>Bureau of Economic Analysis. (2024, March 28). </a:t>
            </a:r>
            <a:r>
              <a:rPr lang="en-US" sz="800" i="1" dirty="0">
                <a:latin typeface="+mn-lt"/>
                <a:cs typeface="Times New Roman" panose="02020603050405020304" pitchFamily="18" charset="0"/>
              </a:rPr>
              <a:t>Gross domestic product by state and personal</a:t>
            </a:r>
            <a:endParaRPr lang="en-US" sz="800" dirty="0">
              <a:latin typeface="+mn-lt"/>
              <a:cs typeface="Times New Roman" panose="02020603050405020304" pitchFamily="18" charset="0"/>
            </a:endParaRPr>
          </a:p>
          <a:p>
            <a:r>
              <a:rPr lang="en-US" sz="800" i="1" dirty="0">
                <a:latin typeface="+mn-lt"/>
                <a:cs typeface="Times New Roman" panose="02020603050405020304" pitchFamily="18" charset="0"/>
              </a:rPr>
              <a:t> income by state, 4th quarter 2023 and preliminary 2023</a:t>
            </a:r>
            <a:r>
              <a:rPr lang="en-US" sz="800" dirty="0">
                <a:latin typeface="+mn-lt"/>
                <a:cs typeface="Times New Roman" panose="02020603050405020304" pitchFamily="18" charset="0"/>
              </a:rPr>
              <a:t> [PDF]. U.S. Department of Commerce. https://www.bea.gov/sites/default/files/2024-03/stgdppi4q23-a2023.pdf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42E380-4E72-F52E-3C7B-1823FB34F0FD}"/>
              </a:ext>
            </a:extLst>
          </p:cNvPr>
          <p:cNvSpPr txBox="1"/>
          <p:nvPr/>
        </p:nvSpPr>
        <p:spPr>
          <a:xfrm>
            <a:off x="4754882" y="1269938"/>
            <a:ext cx="4358638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+mn-lt"/>
                <a:cs typeface="Times New Roman" panose="02020603050405020304" pitchFamily="18" charset="0"/>
              </a:rPr>
              <a:t>Texas Water Development Board. (n.d.) -a. </a:t>
            </a:r>
            <a:r>
              <a:rPr lang="en-US" sz="800" i="1" dirty="0">
                <a:latin typeface="+mn-lt"/>
                <a:cs typeface="Times New Roman" panose="02020603050405020304" pitchFamily="18" charset="0"/>
              </a:rPr>
              <a:t>Major aquifers</a:t>
            </a:r>
            <a:r>
              <a:rPr lang="en-US" sz="800" dirty="0">
                <a:latin typeface="+mn-lt"/>
                <a:cs typeface="Times New Roman" panose="02020603050405020304" pitchFamily="18" charset="0"/>
              </a:rPr>
              <a:t>. Texas Water Development Board. Retrieved Nov 2, 2025, from https://</a:t>
            </a:r>
            <a:r>
              <a:rPr lang="en-US" sz="800" dirty="0" err="1">
                <a:latin typeface="+mn-lt"/>
                <a:cs typeface="Times New Roman" panose="02020603050405020304" pitchFamily="18" charset="0"/>
              </a:rPr>
              <a:t>www.twdb.texas.gov</a:t>
            </a:r>
            <a:r>
              <a:rPr lang="en-US" sz="800" dirty="0">
                <a:latin typeface="+mn-lt"/>
                <a:cs typeface="Times New Roman" panose="02020603050405020304" pitchFamily="18" charset="0"/>
              </a:rPr>
              <a:t>/groundwater/aquifer/</a:t>
            </a:r>
            <a:r>
              <a:rPr lang="en-US" sz="800" dirty="0" err="1">
                <a:latin typeface="+mn-lt"/>
                <a:cs typeface="Times New Roman" panose="02020603050405020304" pitchFamily="18" charset="0"/>
              </a:rPr>
              <a:t>major.asp</a:t>
            </a:r>
            <a:endParaRPr lang="en-US" sz="800" dirty="0">
              <a:latin typeface="+mn-lt"/>
              <a:cs typeface="Times New Roman" panose="02020603050405020304" pitchFamily="18" charset="0"/>
            </a:endParaRPr>
          </a:p>
          <a:p>
            <a:endParaRPr lang="en-US" sz="800" dirty="0">
              <a:latin typeface="+mn-lt"/>
              <a:cs typeface="Times New Roman" panose="02020603050405020304" pitchFamily="18" charset="0"/>
            </a:endParaRPr>
          </a:p>
          <a:p>
            <a:r>
              <a:rPr lang="en-US" sz="800" dirty="0">
                <a:latin typeface="+mn-lt"/>
                <a:cs typeface="Times New Roman" panose="02020603050405020304" pitchFamily="18" charset="0"/>
              </a:rPr>
              <a:t>Texas Water Development Board. (n.d.) -b. </a:t>
            </a:r>
            <a:r>
              <a:rPr lang="en-US" sz="800" i="1" dirty="0">
                <a:latin typeface="+mn-lt"/>
                <a:cs typeface="Times New Roman" panose="02020603050405020304" pitchFamily="18" charset="0"/>
              </a:rPr>
              <a:t>Minor aquifers</a:t>
            </a:r>
            <a:r>
              <a:rPr lang="en-US" sz="800" dirty="0">
                <a:latin typeface="+mn-lt"/>
                <a:cs typeface="Times New Roman" panose="02020603050405020304" pitchFamily="18" charset="0"/>
              </a:rPr>
              <a:t>. Texas Water Development Board. Retrieved Nov 2, 2025, from https://www.twdb.texas.gov/groundwater/aquifer/minot.asp</a:t>
            </a:r>
          </a:p>
          <a:p>
            <a:endParaRPr lang="en-US" sz="800" dirty="0">
              <a:latin typeface="+mn-lt"/>
            </a:endParaRPr>
          </a:p>
          <a:p>
            <a:r>
              <a:rPr lang="en-US" sz="800" dirty="0">
                <a:latin typeface="+mn-lt"/>
              </a:rPr>
              <a:t>Texas Water Development Board. (n.d.) -c. Groundwater data. https://</a:t>
            </a:r>
            <a:r>
              <a:rPr lang="en-US" sz="800" dirty="0" err="1">
                <a:latin typeface="+mn-lt"/>
              </a:rPr>
              <a:t>www.twdb.texas.gov</a:t>
            </a:r>
            <a:r>
              <a:rPr lang="en-US" sz="800" dirty="0">
                <a:latin typeface="+mn-lt"/>
              </a:rPr>
              <a:t>/groundwater/data/</a:t>
            </a:r>
            <a:r>
              <a:rPr lang="en-US" sz="800" dirty="0" err="1">
                <a:latin typeface="+mn-lt"/>
              </a:rPr>
              <a:t>index.asp</a:t>
            </a:r>
            <a:endParaRPr lang="en-US" sz="800" dirty="0">
              <a:latin typeface="+mn-lt"/>
              <a:cs typeface="Times New Roman" panose="02020603050405020304" pitchFamily="18" charset="0"/>
            </a:endParaRPr>
          </a:p>
          <a:p>
            <a:endParaRPr lang="en-US" sz="800" dirty="0">
              <a:latin typeface="+mn-lt"/>
              <a:cs typeface="Times New Roman" panose="02020603050405020304" pitchFamily="18" charset="0"/>
            </a:endParaRPr>
          </a:p>
          <a:p>
            <a:r>
              <a:rPr lang="en-US" sz="800" dirty="0" err="1">
                <a:latin typeface="+mn-lt"/>
                <a:cs typeface="Times New Roman" panose="02020603050405020304" pitchFamily="18" charset="0"/>
              </a:rPr>
              <a:t>Jasechko</a:t>
            </a:r>
            <a:r>
              <a:rPr lang="en-US" sz="800" dirty="0">
                <a:latin typeface="+mn-lt"/>
                <a:cs typeface="Times New Roman" panose="02020603050405020304" pitchFamily="18" charset="0"/>
              </a:rPr>
              <a:t>, S., &amp; Perrone, D. (2021). Global groundwater wells at risk of running dry. </a:t>
            </a:r>
            <a:r>
              <a:rPr lang="en-US" sz="800" i="1" dirty="0">
                <a:latin typeface="+mn-lt"/>
                <a:cs typeface="Times New Roman" panose="02020603050405020304" pitchFamily="18" charset="0"/>
              </a:rPr>
              <a:t>Science</a:t>
            </a:r>
            <a:r>
              <a:rPr lang="en-US" sz="800" dirty="0">
                <a:latin typeface="+mn-lt"/>
                <a:cs typeface="Times New Roman" panose="02020603050405020304" pitchFamily="18" charset="0"/>
              </a:rPr>
              <a:t>, </a:t>
            </a:r>
            <a:r>
              <a:rPr lang="en-US" sz="800" i="1" dirty="0">
                <a:latin typeface="+mn-lt"/>
                <a:cs typeface="Times New Roman" panose="02020603050405020304" pitchFamily="18" charset="0"/>
              </a:rPr>
              <a:t>372</a:t>
            </a:r>
            <a:r>
              <a:rPr lang="en-US" sz="800" dirty="0">
                <a:latin typeface="+mn-lt"/>
                <a:cs typeface="Times New Roman" panose="02020603050405020304" pitchFamily="18" charset="0"/>
              </a:rPr>
              <a:t>(6540), 418-421.</a:t>
            </a:r>
          </a:p>
          <a:p>
            <a:endParaRPr lang="en-US" sz="800" dirty="0">
              <a:latin typeface="+mn-lt"/>
              <a:cs typeface="Times New Roman" panose="02020603050405020304" pitchFamily="18" charset="0"/>
            </a:endParaRPr>
          </a:p>
          <a:p>
            <a:r>
              <a:rPr lang="en-US" sz="800" dirty="0">
                <a:latin typeface="+mn-lt"/>
                <a:cs typeface="Times New Roman" panose="02020603050405020304" pitchFamily="18" charset="0"/>
              </a:rPr>
              <a:t>Perrone, D., &amp; </a:t>
            </a:r>
            <a:r>
              <a:rPr lang="en-US" sz="800" dirty="0" err="1">
                <a:latin typeface="+mn-lt"/>
                <a:cs typeface="Times New Roman" panose="02020603050405020304" pitchFamily="18" charset="0"/>
              </a:rPr>
              <a:t>Jasechko</a:t>
            </a:r>
            <a:r>
              <a:rPr lang="en-US" sz="800" dirty="0">
                <a:latin typeface="+mn-lt"/>
                <a:cs typeface="Times New Roman" panose="02020603050405020304" pitchFamily="18" charset="0"/>
              </a:rPr>
              <a:t>, S. (2017). Dry groundwater wells in the western United States. </a:t>
            </a:r>
            <a:r>
              <a:rPr lang="en-US" sz="800" i="1" dirty="0">
                <a:latin typeface="+mn-lt"/>
                <a:cs typeface="Times New Roman" panose="02020603050405020304" pitchFamily="18" charset="0"/>
              </a:rPr>
              <a:t>Environmental Research Letters</a:t>
            </a:r>
            <a:r>
              <a:rPr lang="en-US" sz="800" dirty="0">
                <a:latin typeface="+mn-lt"/>
                <a:cs typeface="Times New Roman" panose="02020603050405020304" pitchFamily="18" charset="0"/>
              </a:rPr>
              <a:t>, </a:t>
            </a:r>
            <a:r>
              <a:rPr lang="en-US" sz="800" i="1" dirty="0">
                <a:latin typeface="+mn-lt"/>
                <a:cs typeface="Times New Roman" panose="02020603050405020304" pitchFamily="18" charset="0"/>
              </a:rPr>
              <a:t>12</a:t>
            </a:r>
            <a:r>
              <a:rPr lang="en-US" sz="800" dirty="0">
                <a:latin typeface="+mn-lt"/>
                <a:cs typeface="Times New Roman" panose="02020603050405020304" pitchFamily="18" charset="0"/>
              </a:rPr>
              <a:t>(10), 104002.</a:t>
            </a:r>
          </a:p>
          <a:p>
            <a:endParaRPr lang="en-US" sz="800" dirty="0">
              <a:latin typeface="+mn-lt"/>
            </a:endParaRPr>
          </a:p>
          <a:p>
            <a:r>
              <a:rPr lang="en-US" sz="800" dirty="0">
                <a:latin typeface="+mn-lt"/>
                <a:cs typeface="Times New Roman" panose="02020603050405020304" pitchFamily="18" charset="0"/>
              </a:rPr>
              <a:t>World Water Assessment </a:t>
            </a:r>
            <a:r>
              <a:rPr lang="en-US" sz="800" dirty="0" err="1">
                <a:latin typeface="+mn-lt"/>
                <a:cs typeface="Times New Roman" panose="02020603050405020304" pitchFamily="18" charset="0"/>
              </a:rPr>
              <a:t>Programme</a:t>
            </a:r>
            <a:r>
              <a:rPr lang="en-US" sz="800" dirty="0">
                <a:latin typeface="+mn-lt"/>
                <a:cs typeface="Times New Roman" panose="02020603050405020304" pitchFamily="18" charset="0"/>
              </a:rPr>
              <a:t> (United Nations), &amp; UN-Water. (2009). Water in a </a:t>
            </a:r>
          </a:p>
          <a:p>
            <a:r>
              <a:rPr lang="en-US" sz="800" dirty="0">
                <a:latin typeface="+mn-lt"/>
                <a:cs typeface="Times New Roman" panose="02020603050405020304" pitchFamily="18" charset="0"/>
              </a:rPr>
              <a:t>changing world.</a:t>
            </a:r>
          </a:p>
          <a:p>
            <a:endParaRPr lang="en-US" sz="800" dirty="0">
              <a:latin typeface="+mn-lt"/>
              <a:cs typeface="Times New Roman" panose="02020603050405020304" pitchFamily="18" charset="0"/>
            </a:endParaRPr>
          </a:p>
          <a:p>
            <a:r>
              <a:rPr lang="en-US" sz="800" dirty="0">
                <a:latin typeface="+mn-lt"/>
                <a:cs typeface="Times New Roman" panose="02020603050405020304" pitchFamily="18" charset="0"/>
              </a:rPr>
              <a:t>Scanlon, B. R., Fakhreddine, S., Rateb, A., de Graaf, I., Famiglietti, J., Gleeson, T., ... &amp; Zheng, C. (2023). Global water resources and the role of groundwater in a resilient water future. </a:t>
            </a:r>
            <a:r>
              <a:rPr lang="en-US" sz="800" i="1" dirty="0">
                <a:latin typeface="+mn-lt"/>
                <a:cs typeface="Times New Roman" panose="02020603050405020304" pitchFamily="18" charset="0"/>
              </a:rPr>
              <a:t>Nature Reviews Earth &amp; Environment</a:t>
            </a:r>
            <a:r>
              <a:rPr lang="en-US" sz="800" dirty="0">
                <a:latin typeface="+mn-lt"/>
                <a:cs typeface="Times New Roman" panose="02020603050405020304" pitchFamily="18" charset="0"/>
              </a:rPr>
              <a:t>, </a:t>
            </a:r>
            <a:r>
              <a:rPr lang="en-US" sz="800" i="1" dirty="0">
                <a:latin typeface="+mn-lt"/>
                <a:cs typeface="Times New Roman" panose="02020603050405020304" pitchFamily="18" charset="0"/>
              </a:rPr>
              <a:t>4</a:t>
            </a:r>
            <a:r>
              <a:rPr lang="en-US" sz="800" dirty="0">
                <a:latin typeface="+mn-lt"/>
                <a:cs typeface="Times New Roman" panose="02020603050405020304" pitchFamily="18" charset="0"/>
              </a:rPr>
              <a:t>(2), 87-101.</a:t>
            </a:r>
          </a:p>
          <a:p>
            <a:endParaRPr lang="en-US" sz="8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42382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227C16-B147-C823-3C69-7C0D135AE0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BE6F3E-F800-5E27-EEBF-EB31782D3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9900" y="2074664"/>
            <a:ext cx="3124200" cy="994172"/>
          </a:xfrm>
        </p:spPr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400727D-DDA0-9701-8C8F-B14B66720778}"/>
              </a:ext>
            </a:extLst>
          </p:cNvPr>
          <p:cNvSpPr/>
          <p:nvPr/>
        </p:nvSpPr>
        <p:spPr>
          <a:xfrm>
            <a:off x="4572000" y="1301927"/>
            <a:ext cx="856909" cy="2979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B05E657-11AD-5AB4-B4EE-82280D19B41A}"/>
              </a:ext>
            </a:extLst>
          </p:cNvPr>
          <p:cNvSpPr/>
          <p:nvPr/>
        </p:nvSpPr>
        <p:spPr>
          <a:xfrm>
            <a:off x="6515442" y="1191931"/>
            <a:ext cx="856909" cy="2979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2964070-0CFD-82C7-2979-35470F0D1643}"/>
              </a:ext>
            </a:extLst>
          </p:cNvPr>
          <p:cNvSpPr/>
          <p:nvPr/>
        </p:nvSpPr>
        <p:spPr>
          <a:xfrm>
            <a:off x="4572000" y="4238772"/>
            <a:ext cx="1504608" cy="3234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558F115-7393-09C9-DD9A-90A8C23C60F5}"/>
              </a:ext>
            </a:extLst>
          </p:cNvPr>
          <p:cNvSpPr/>
          <p:nvPr/>
        </p:nvSpPr>
        <p:spPr>
          <a:xfrm>
            <a:off x="1846286" y="1301927"/>
            <a:ext cx="1883703" cy="1879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41719450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DD144D-E082-1C91-F22F-660EE0B794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53196-9F89-87BE-56F7-5E9C5ABDFC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3776" y="2074664"/>
            <a:ext cx="1376448" cy="994172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Intro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99F7EF8-4C87-3CA9-3D3C-FCD06F93E665}"/>
              </a:ext>
            </a:extLst>
          </p:cNvPr>
          <p:cNvSpPr/>
          <p:nvPr/>
        </p:nvSpPr>
        <p:spPr>
          <a:xfrm>
            <a:off x="4572000" y="1301927"/>
            <a:ext cx="856909" cy="2979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F098BEA-8501-4214-2CCA-195FF21B2B5C}"/>
              </a:ext>
            </a:extLst>
          </p:cNvPr>
          <p:cNvSpPr/>
          <p:nvPr/>
        </p:nvSpPr>
        <p:spPr>
          <a:xfrm>
            <a:off x="6515442" y="1191931"/>
            <a:ext cx="856909" cy="2979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6E0B34E-CB0E-4508-1589-DF7E96F63320}"/>
              </a:ext>
            </a:extLst>
          </p:cNvPr>
          <p:cNvSpPr/>
          <p:nvPr/>
        </p:nvSpPr>
        <p:spPr>
          <a:xfrm>
            <a:off x="4572000" y="4238772"/>
            <a:ext cx="1504608" cy="3234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991178B-E509-89AB-C2CA-8EF72F02E134}"/>
              </a:ext>
            </a:extLst>
          </p:cNvPr>
          <p:cNvSpPr/>
          <p:nvPr/>
        </p:nvSpPr>
        <p:spPr>
          <a:xfrm>
            <a:off x="1846286" y="1301927"/>
            <a:ext cx="1883703" cy="1879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8301849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EB7BDC-D465-21C0-2F1C-D355ACDBCA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C401706-7610-34AC-47ED-AF829F1CC11C}"/>
              </a:ext>
            </a:extLst>
          </p:cNvPr>
          <p:cNvSpPr/>
          <p:nvPr/>
        </p:nvSpPr>
        <p:spPr>
          <a:xfrm>
            <a:off x="4572000" y="1301927"/>
            <a:ext cx="856909" cy="2979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9686117-10FB-1FBD-2255-619C56FC981A}"/>
              </a:ext>
            </a:extLst>
          </p:cNvPr>
          <p:cNvSpPr/>
          <p:nvPr/>
        </p:nvSpPr>
        <p:spPr>
          <a:xfrm>
            <a:off x="6515442" y="1191931"/>
            <a:ext cx="856909" cy="2979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F4B3749-1B05-F6E3-D93D-899C0367D703}"/>
              </a:ext>
            </a:extLst>
          </p:cNvPr>
          <p:cNvSpPr/>
          <p:nvPr/>
        </p:nvSpPr>
        <p:spPr>
          <a:xfrm>
            <a:off x="4572000" y="4238772"/>
            <a:ext cx="1504608" cy="3234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EFB4B93-DD85-E890-C71C-648074405BC1}"/>
              </a:ext>
            </a:extLst>
          </p:cNvPr>
          <p:cNvSpPr/>
          <p:nvPr/>
        </p:nvSpPr>
        <p:spPr>
          <a:xfrm>
            <a:off x="1846286" y="1301927"/>
            <a:ext cx="1883703" cy="1879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49EFEA-4093-03BE-B1C0-8A5EE21B51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825" y="607990"/>
            <a:ext cx="8896349" cy="2819400"/>
          </a:xfrm>
        </p:spPr>
        <p:txBody>
          <a:bodyPr>
            <a:normAutofit/>
          </a:bodyPr>
          <a:lstStyle/>
          <a:p>
            <a:r>
              <a:rPr lang="en-US" sz="2400" u="sng" dirty="0"/>
              <a:t>Groundwater</a:t>
            </a:r>
            <a:r>
              <a:rPr lang="en-US" sz="2400" dirty="0"/>
              <a:t> is a critical global resource</a:t>
            </a:r>
            <a:endParaRPr lang="en-US" sz="2400" baseline="30000" dirty="0"/>
          </a:p>
          <a:p>
            <a:r>
              <a:rPr lang="en-US" sz="2400" dirty="0"/>
              <a:t>Acts as a buffer against </a:t>
            </a:r>
            <a:r>
              <a:rPr lang="en-US" sz="2400" u="sng" dirty="0"/>
              <a:t>climate variability</a:t>
            </a:r>
          </a:p>
          <a:p>
            <a:r>
              <a:rPr lang="en-US" sz="2400" dirty="0"/>
              <a:t>In Texas, groundwater provides &gt;50% freshwater annually </a:t>
            </a:r>
            <a:r>
              <a:rPr lang="en-US" sz="1200" dirty="0"/>
              <a:t>(George et al., 2011)</a:t>
            </a:r>
          </a:p>
          <a:p>
            <a:r>
              <a:rPr lang="en-US" sz="2400" dirty="0"/>
              <a:t>31 million Texans + 2.7 trillion-dollar economy are reliant upon this resource</a:t>
            </a:r>
            <a:endParaRPr lang="en-US" sz="2400" baseline="30000" dirty="0"/>
          </a:p>
          <a:p>
            <a:endParaRPr lang="en-US" dirty="0"/>
          </a:p>
        </p:txBody>
      </p:sp>
      <p:pic>
        <p:nvPicPr>
          <p:cNvPr id="5" name="Picture 4" descr="A diagram of water flow&#10;&#10;AI-generated content may be incorrect.">
            <a:extLst>
              <a:ext uri="{FF2B5EF4-FFF2-40B4-BE49-F238E27FC236}">
                <a16:creationId xmlns:a16="http://schemas.microsoft.com/office/drawing/2014/main" id="{EAA79C55-B894-1209-B9D4-01909CEC97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9123" y="2571750"/>
            <a:ext cx="4339854" cy="248716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052F922-7C95-04CA-ACE6-AECAF92EBB61}"/>
              </a:ext>
            </a:extLst>
          </p:cNvPr>
          <p:cNvSpPr txBox="1"/>
          <p:nvPr/>
        </p:nvSpPr>
        <p:spPr>
          <a:xfrm>
            <a:off x="6521345" y="4011331"/>
            <a:ext cx="262570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+mn-lt"/>
              </a:rPr>
              <a:t>Figure 1: Simplified representation of the hydrologic cycle (Scanlon et al., 2023)</a:t>
            </a:r>
            <a:endParaRPr lang="en-US" sz="1200" baseline="30000" dirty="0">
              <a:latin typeface="+mn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57F985-FC3C-74C4-560D-C8A0DBE1B648}"/>
              </a:ext>
            </a:extLst>
          </p:cNvPr>
          <p:cNvSpPr txBox="1"/>
          <p:nvPr/>
        </p:nvSpPr>
        <p:spPr>
          <a:xfrm>
            <a:off x="6439575" y="2495550"/>
            <a:ext cx="24400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+mn-lt"/>
                <a:cs typeface="Times New Roman" panose="02020603050405020304" pitchFamily="18" charset="0"/>
              </a:rPr>
              <a:t>(U.S. Census Bureau, 2024;</a:t>
            </a:r>
          </a:p>
          <a:p>
            <a:r>
              <a:rPr lang="en-US" sz="1200" dirty="0">
                <a:latin typeface="+mn-lt"/>
                <a:cs typeface="Times New Roman" panose="02020603050405020304" pitchFamily="18" charset="0"/>
              </a:rPr>
              <a:t>Bureau of Economic Analysis, 2024)</a:t>
            </a:r>
            <a:endParaRPr lang="en-US" sz="1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093036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923CE1-48D1-9B63-8688-EEA80E96C2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22EB787-A92D-0FF0-52EF-8F28B55705B1}"/>
              </a:ext>
            </a:extLst>
          </p:cNvPr>
          <p:cNvSpPr/>
          <p:nvPr/>
        </p:nvSpPr>
        <p:spPr>
          <a:xfrm>
            <a:off x="4572000" y="1301927"/>
            <a:ext cx="856909" cy="2979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B9780C0-EEF9-62E5-BAAF-04BA2F51EF4D}"/>
              </a:ext>
            </a:extLst>
          </p:cNvPr>
          <p:cNvSpPr/>
          <p:nvPr/>
        </p:nvSpPr>
        <p:spPr>
          <a:xfrm>
            <a:off x="6515442" y="1191931"/>
            <a:ext cx="856909" cy="2979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835DCC7-352E-000C-7FB1-A6D485C4B133}"/>
              </a:ext>
            </a:extLst>
          </p:cNvPr>
          <p:cNvSpPr/>
          <p:nvPr/>
        </p:nvSpPr>
        <p:spPr>
          <a:xfrm>
            <a:off x="4572000" y="4238772"/>
            <a:ext cx="1504608" cy="3234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3984E2-E627-7E33-1650-2A8CFDF28D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327" y="1340900"/>
            <a:ext cx="3962400" cy="3197488"/>
          </a:xfrm>
        </p:spPr>
        <p:txBody>
          <a:bodyPr>
            <a:normAutofit fontScale="92500" lnSpcReduction="20000"/>
          </a:bodyPr>
          <a:lstStyle/>
          <a:p>
            <a:r>
              <a:rPr lang="en-US" sz="2800" dirty="0"/>
              <a:t>Texas is a global hotspot for </a:t>
            </a:r>
            <a:r>
              <a:rPr lang="en-US" sz="2800" u="sng" dirty="0"/>
              <a:t>groundwater depletion</a:t>
            </a:r>
            <a:r>
              <a:rPr lang="en-US" sz="2800" dirty="0"/>
              <a:t> </a:t>
            </a:r>
            <a:r>
              <a:rPr lang="en-US" sz="1900" dirty="0"/>
              <a:t>(</a:t>
            </a:r>
            <a:r>
              <a:rPr lang="en-US" sz="1900" dirty="0" err="1"/>
              <a:t>Jasechko</a:t>
            </a:r>
            <a:r>
              <a:rPr lang="en-US" sz="1900" dirty="0"/>
              <a:t> et al., 2024; Scanlon et al., 2023)</a:t>
            </a:r>
          </a:p>
          <a:p>
            <a:r>
              <a:rPr lang="en-US" sz="2800" dirty="0"/>
              <a:t>Depletion can lead to reduced water supply in agriculture and cities, as well as ecosystem degradation</a:t>
            </a:r>
          </a:p>
          <a:p>
            <a:endParaRPr lang="en-US" baseline="30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5B43CC0-2278-6474-24EA-FA320CA17033}"/>
              </a:ext>
            </a:extLst>
          </p:cNvPr>
          <p:cNvSpPr txBox="1"/>
          <p:nvPr/>
        </p:nvSpPr>
        <p:spPr>
          <a:xfrm>
            <a:off x="4033727" y="4602470"/>
            <a:ext cx="490215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0" i="0" dirty="0">
                <a:solidFill>
                  <a:srgbClr val="1C1D1E"/>
                </a:solidFill>
                <a:effectLst/>
                <a:latin typeface="Open Sans" panose="020B0606030504020204" pitchFamily="34" charset="0"/>
              </a:rPr>
              <a:t>Figure 2: Global groundwater level trends of the twenty-first century </a:t>
            </a:r>
            <a:r>
              <a:rPr lang="en-US" sz="1000" dirty="0">
                <a:solidFill>
                  <a:srgbClr val="1C1D1E"/>
                </a:solidFill>
                <a:latin typeface="Open Sans" panose="020B0606030504020204" pitchFamily="34" charset="0"/>
              </a:rPr>
              <a:t>collected from </a:t>
            </a:r>
            <a:r>
              <a:rPr lang="en-US" sz="1000" b="0" i="0" dirty="0">
                <a:solidFill>
                  <a:srgbClr val="1C1D1E"/>
                </a:solidFill>
                <a:effectLst/>
                <a:latin typeface="Open Sans" panose="020B0606030504020204" pitchFamily="34" charset="0"/>
              </a:rPr>
              <a:t>monitoring wells (</a:t>
            </a:r>
            <a:r>
              <a:rPr lang="en-US" sz="1000" b="0" i="0" dirty="0" err="1">
                <a:solidFill>
                  <a:srgbClr val="1C1D1E"/>
                </a:solidFill>
                <a:effectLst/>
                <a:latin typeface="Open Sans" panose="020B0606030504020204" pitchFamily="34" charset="0"/>
              </a:rPr>
              <a:t>Jasechko</a:t>
            </a:r>
            <a:r>
              <a:rPr lang="en-US" sz="1000" b="0" i="0" dirty="0">
                <a:solidFill>
                  <a:srgbClr val="1C1D1E"/>
                </a:solidFill>
                <a:effectLst/>
                <a:latin typeface="Open Sans" panose="020B0606030504020204" pitchFamily="34" charset="0"/>
              </a:rPr>
              <a:t> et al., 2024)</a:t>
            </a:r>
            <a:endParaRPr lang="en-US" sz="1000" baseline="30000" dirty="0"/>
          </a:p>
        </p:txBody>
      </p:sp>
      <p:pic>
        <p:nvPicPr>
          <p:cNvPr id="3" name="Picture 2" descr="A collage of maps of different countries/regions&#10;&#10;AI-generated content may be incorrect.">
            <a:extLst>
              <a:ext uri="{FF2B5EF4-FFF2-40B4-BE49-F238E27FC236}">
                <a16:creationId xmlns:a16="http://schemas.microsoft.com/office/drawing/2014/main" id="{37D77963-BF17-9AB6-D037-7E234512B2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550" y="590550"/>
            <a:ext cx="4902154" cy="3999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8110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1984E8-A357-7C0B-C323-E09CC1B706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948A7B7-5E9B-397B-0A1A-0131D4ADECE5}"/>
              </a:ext>
            </a:extLst>
          </p:cNvPr>
          <p:cNvSpPr/>
          <p:nvPr/>
        </p:nvSpPr>
        <p:spPr>
          <a:xfrm>
            <a:off x="4572000" y="1301927"/>
            <a:ext cx="856909" cy="2979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0E283F5-BFF9-499C-0F16-73E28FEB30D4}"/>
              </a:ext>
            </a:extLst>
          </p:cNvPr>
          <p:cNvSpPr/>
          <p:nvPr/>
        </p:nvSpPr>
        <p:spPr>
          <a:xfrm>
            <a:off x="6515442" y="1191931"/>
            <a:ext cx="856909" cy="2979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4F220A6-5444-EE42-CE53-1F8CA3436078}"/>
              </a:ext>
            </a:extLst>
          </p:cNvPr>
          <p:cNvSpPr/>
          <p:nvPr/>
        </p:nvSpPr>
        <p:spPr>
          <a:xfrm>
            <a:off x="1846286" y="1301927"/>
            <a:ext cx="1883703" cy="1879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D22B14-7A6A-979E-D169-01A7E37032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3106" y="651367"/>
            <a:ext cx="8990893" cy="148906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4400" dirty="0"/>
              <a:t>Texas Groundwater Resources</a:t>
            </a:r>
          </a:p>
          <a:p>
            <a:r>
              <a:rPr lang="en-US" sz="2400" u="sng" dirty="0"/>
              <a:t>Nine major</a:t>
            </a:r>
            <a:r>
              <a:rPr lang="en-US" sz="2400" dirty="0"/>
              <a:t> and </a:t>
            </a:r>
            <a:r>
              <a:rPr lang="en-US" sz="2400" u="sng" dirty="0"/>
              <a:t>twenty-two minor</a:t>
            </a:r>
            <a:r>
              <a:rPr lang="en-US" sz="2400" dirty="0"/>
              <a:t> aquifers</a:t>
            </a:r>
            <a:r>
              <a:rPr lang="en-US" dirty="0"/>
              <a:t>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(Texas Water Development Board, n.d.)</a:t>
            </a:r>
            <a:endParaRPr lang="en-US" sz="1600" dirty="0"/>
          </a:p>
          <a:p>
            <a:endParaRPr lang="en-US" dirty="0"/>
          </a:p>
        </p:txBody>
      </p:sp>
      <p:pic>
        <p:nvPicPr>
          <p:cNvPr id="3" name="Picture 2" descr="A map of the state of texas&#10;&#10;AI-generated content may be incorrect.">
            <a:extLst>
              <a:ext uri="{FF2B5EF4-FFF2-40B4-BE49-F238E27FC236}">
                <a16:creationId xmlns:a16="http://schemas.microsoft.com/office/drawing/2014/main" id="{060843AA-F025-E6F6-7738-C412056788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2064377"/>
            <a:ext cx="3003070" cy="3003070"/>
          </a:xfrm>
          <a:prstGeom prst="rect">
            <a:avLst/>
          </a:prstGeom>
        </p:spPr>
      </p:pic>
      <p:pic>
        <p:nvPicPr>
          <p:cNvPr id="6" name="Picture 5" descr="A map of the state of texas&#10;&#10;AI-generated content may be incorrect.">
            <a:extLst>
              <a:ext uri="{FF2B5EF4-FFF2-40B4-BE49-F238E27FC236}">
                <a16:creationId xmlns:a16="http://schemas.microsoft.com/office/drawing/2014/main" id="{7B4B351D-1D4A-0B10-723F-3F044B444D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06" y="2140430"/>
            <a:ext cx="3003070" cy="300307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A6ED679-50C4-7750-F7F5-BA868EEA92F2}"/>
              </a:ext>
            </a:extLst>
          </p:cNvPr>
          <p:cNvSpPr txBox="1"/>
          <p:nvPr/>
        </p:nvSpPr>
        <p:spPr>
          <a:xfrm>
            <a:off x="3117371" y="2250425"/>
            <a:ext cx="16002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+mn-lt"/>
                <a:cs typeface="Times New Roman" panose="02020603050405020304" pitchFamily="18" charset="0"/>
              </a:rPr>
              <a:t>Figure 5: Nine Major Texas Aquifers (Texas Water Development Board, n.d. –a)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7D26DD1-37E7-C29F-F403-3EBCA63687D8}"/>
              </a:ext>
            </a:extLst>
          </p:cNvPr>
          <p:cNvSpPr txBox="1"/>
          <p:nvPr/>
        </p:nvSpPr>
        <p:spPr>
          <a:xfrm>
            <a:off x="7553734" y="4047740"/>
            <a:ext cx="16002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Figure 6: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Twenty-Two Minor Texas Aquifers (Texas Water Development Board, n.d. –b)</a:t>
            </a:r>
          </a:p>
        </p:txBody>
      </p:sp>
    </p:spTree>
    <p:extLst>
      <p:ext uri="{BB962C8B-B14F-4D97-AF65-F5344CB8AC3E}">
        <p14:creationId xmlns:p14="http://schemas.microsoft.com/office/powerpoint/2010/main" val="22495149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94CBDF-CFE8-6AE2-11D9-5245F8C391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CCF5D98-8EFD-3B1C-2E29-FC4231C083DB}"/>
              </a:ext>
            </a:extLst>
          </p:cNvPr>
          <p:cNvSpPr/>
          <p:nvPr/>
        </p:nvSpPr>
        <p:spPr>
          <a:xfrm>
            <a:off x="4572000" y="1301927"/>
            <a:ext cx="856909" cy="2979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F9019CF-BB65-5933-4D9B-6C9D032CB5E2}"/>
              </a:ext>
            </a:extLst>
          </p:cNvPr>
          <p:cNvSpPr/>
          <p:nvPr/>
        </p:nvSpPr>
        <p:spPr>
          <a:xfrm>
            <a:off x="6515442" y="1191931"/>
            <a:ext cx="856909" cy="2979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B80784F-A47C-E0BD-15B5-982435E04E3E}"/>
              </a:ext>
            </a:extLst>
          </p:cNvPr>
          <p:cNvSpPr/>
          <p:nvPr/>
        </p:nvSpPr>
        <p:spPr>
          <a:xfrm>
            <a:off x="4572000" y="4238772"/>
            <a:ext cx="1504608" cy="3234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AAC778F-D98B-724D-6EFA-F70474EDFEC5}"/>
              </a:ext>
            </a:extLst>
          </p:cNvPr>
          <p:cNvSpPr/>
          <p:nvPr/>
        </p:nvSpPr>
        <p:spPr>
          <a:xfrm>
            <a:off x="1846286" y="1301927"/>
            <a:ext cx="1883703" cy="1879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047166-CDA7-62DA-95E7-4DDFE3B382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251" y="586829"/>
            <a:ext cx="7829549" cy="3813721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4800" dirty="0"/>
              <a:t>Groundwater Depletion in Texas</a:t>
            </a:r>
          </a:p>
          <a:p>
            <a:r>
              <a:rPr lang="en-US" dirty="0"/>
              <a:t>Magnitude of depletion will likely increase </a:t>
            </a:r>
            <a:r>
              <a:rPr lang="en-US" sz="1600" dirty="0"/>
              <a:t>(Gorelick &amp; Zheng, 2015; Wada et al., 2010 ; World Water Assessment &amp; UN-Water, 2009)</a:t>
            </a:r>
          </a:p>
          <a:p>
            <a:r>
              <a:rPr lang="en-US" dirty="0"/>
              <a:t>When water levels decline, </a:t>
            </a:r>
            <a:r>
              <a:rPr lang="en-US" u="sng" dirty="0"/>
              <a:t>wells can run dry </a:t>
            </a:r>
          </a:p>
          <a:p>
            <a:r>
              <a:rPr lang="en-US" dirty="0"/>
              <a:t>Possibility of economic ruin and lack of drinking water source </a:t>
            </a:r>
            <a:r>
              <a:rPr lang="en-US" sz="1700" dirty="0"/>
              <a:t>(</a:t>
            </a:r>
            <a:r>
              <a:rPr lang="en-US" sz="1700" dirty="0" err="1"/>
              <a:t>Jasechko</a:t>
            </a:r>
            <a:r>
              <a:rPr lang="en-US" sz="1700" dirty="0"/>
              <a:t> &amp; Perrone, 2021; Perrone &amp; </a:t>
            </a:r>
            <a:r>
              <a:rPr lang="en-US" sz="1700" dirty="0" err="1"/>
              <a:t>Jasechko</a:t>
            </a:r>
            <a:r>
              <a:rPr lang="en-US" sz="1700" dirty="0"/>
              <a:t>, 2017)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81924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3BCBB8-6E45-8A48-F643-8B57095D34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031A918-AEF1-E540-AE1F-46513E4D4BB3}"/>
              </a:ext>
            </a:extLst>
          </p:cNvPr>
          <p:cNvSpPr/>
          <p:nvPr/>
        </p:nvSpPr>
        <p:spPr>
          <a:xfrm>
            <a:off x="6515442" y="1191931"/>
            <a:ext cx="856909" cy="2979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FC63E7D-2470-66BA-53BF-9A773416F3B4}"/>
              </a:ext>
            </a:extLst>
          </p:cNvPr>
          <p:cNvSpPr/>
          <p:nvPr/>
        </p:nvSpPr>
        <p:spPr>
          <a:xfrm>
            <a:off x="4572000" y="4238772"/>
            <a:ext cx="1504608" cy="3234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745CF6D-3540-CE20-A966-8046EA1916A8}"/>
              </a:ext>
            </a:extLst>
          </p:cNvPr>
          <p:cNvSpPr/>
          <p:nvPr/>
        </p:nvSpPr>
        <p:spPr>
          <a:xfrm>
            <a:off x="1846286" y="1301927"/>
            <a:ext cx="1883703" cy="1879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EF9B78-6EF1-2642-6AE0-1BF075D9BB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251" y="586829"/>
            <a:ext cx="4857749" cy="3813721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sz="4800" dirty="0"/>
              <a:t>Previous Work</a:t>
            </a:r>
          </a:p>
          <a:p>
            <a:r>
              <a:rPr lang="en-US" dirty="0"/>
              <a:t>Dry wells were found in greater concentrations in rural areas with intensive agriculture </a:t>
            </a:r>
            <a:r>
              <a:rPr lang="en-US" sz="1900" dirty="0">
                <a:latin typeface="Arial" panose="020B0604020202020204" pitchFamily="34" charset="0"/>
                <a:cs typeface="Arial" panose="020B0604020202020204" pitchFamily="34" charset="0"/>
              </a:rPr>
              <a:t>(Perrone &amp; </a:t>
            </a:r>
            <a:r>
              <a:rPr lang="en-US" sz="1900" dirty="0" err="1">
                <a:latin typeface="Arial" panose="020B0604020202020204" pitchFamily="34" charset="0"/>
                <a:cs typeface="Arial" panose="020B0604020202020204" pitchFamily="34" charset="0"/>
              </a:rPr>
              <a:t>Jasechko</a:t>
            </a:r>
            <a:r>
              <a:rPr lang="en-US" sz="1900" dirty="0">
                <a:latin typeface="Arial" panose="020B0604020202020204" pitchFamily="34" charset="0"/>
                <a:cs typeface="Arial" panose="020B0604020202020204" pitchFamily="34" charset="0"/>
              </a:rPr>
              <a:t>, 2017)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Globally, millions of wells at risk of running dry if water levels decline by even a few meters </a:t>
            </a:r>
            <a:r>
              <a:rPr lang="en-US" sz="19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900" dirty="0" err="1">
                <a:latin typeface="Arial" panose="020B0604020202020204" pitchFamily="34" charset="0"/>
                <a:cs typeface="Arial" panose="020B0604020202020204" pitchFamily="34" charset="0"/>
              </a:rPr>
              <a:t>Jasechko</a:t>
            </a:r>
            <a:r>
              <a:rPr lang="en-US" sz="1900" dirty="0">
                <a:latin typeface="Arial" panose="020B0604020202020204" pitchFamily="34" charset="0"/>
                <a:cs typeface="Arial" panose="020B0604020202020204" pitchFamily="34" charset="0"/>
              </a:rPr>
              <a:t> &amp; Perrone, 2021)</a:t>
            </a:r>
          </a:p>
          <a:p>
            <a:endParaRPr lang="en-US" sz="1600" dirty="0"/>
          </a:p>
        </p:txBody>
      </p:sp>
      <p:pic>
        <p:nvPicPr>
          <p:cNvPr id="3" name="Picture 2" descr="A map of the united states&#10;&#10;AI-generated content may be incorrect.">
            <a:extLst>
              <a:ext uri="{FF2B5EF4-FFF2-40B4-BE49-F238E27FC236}">
                <a16:creationId xmlns:a16="http://schemas.microsoft.com/office/drawing/2014/main" id="{1328736A-5C85-E6EF-379F-1ABB3EE29B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9064" y="638183"/>
            <a:ext cx="3530600" cy="40005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9FA37EC-3497-681A-DF3B-501E5FB646C5}"/>
              </a:ext>
            </a:extLst>
          </p:cNvPr>
          <p:cNvSpPr txBox="1"/>
          <p:nvPr/>
        </p:nvSpPr>
        <p:spPr>
          <a:xfrm>
            <a:off x="5348610" y="4680147"/>
            <a:ext cx="379539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Figure 7: Dry groundwater wells in the western US (Perrone &amp;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Jasechko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2017)</a:t>
            </a:r>
          </a:p>
          <a:p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66221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051F86-D66A-AD51-E64A-5FC733EC3A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605B1C-012B-4C3D-6F27-CFA84A5A79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0337" y="1922264"/>
            <a:ext cx="2383326" cy="1298972"/>
          </a:xfrm>
        </p:spPr>
        <p:txBody>
          <a:bodyPr>
            <a:noAutofit/>
          </a:bodyPr>
          <a:lstStyle/>
          <a:p>
            <a:r>
              <a:rPr lang="en-US" dirty="0"/>
              <a:t>Methods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231EC78-9F54-841D-872D-FA6C9CE7035A}"/>
              </a:ext>
            </a:extLst>
          </p:cNvPr>
          <p:cNvSpPr/>
          <p:nvPr/>
        </p:nvSpPr>
        <p:spPr>
          <a:xfrm>
            <a:off x="4572000" y="1301927"/>
            <a:ext cx="856909" cy="2979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AAB1DE9-5E5F-A2E1-F7B3-08310BA17A50}"/>
              </a:ext>
            </a:extLst>
          </p:cNvPr>
          <p:cNvSpPr/>
          <p:nvPr/>
        </p:nvSpPr>
        <p:spPr>
          <a:xfrm>
            <a:off x="6515442" y="1191931"/>
            <a:ext cx="856909" cy="2979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25F5DE5-7FA7-3B3D-D101-1F1EDCE8E0CF}"/>
              </a:ext>
            </a:extLst>
          </p:cNvPr>
          <p:cNvSpPr/>
          <p:nvPr/>
        </p:nvSpPr>
        <p:spPr>
          <a:xfrm>
            <a:off x="4572000" y="4238772"/>
            <a:ext cx="1504608" cy="3234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9BD7DDE-AD3E-C1A5-ADFE-54B52A9AD44A}"/>
              </a:ext>
            </a:extLst>
          </p:cNvPr>
          <p:cNvSpPr/>
          <p:nvPr/>
        </p:nvSpPr>
        <p:spPr>
          <a:xfrm>
            <a:off x="1846286" y="1301927"/>
            <a:ext cx="1883703" cy="1879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769922711"/>
      </p:ext>
    </p:extLst>
  </p:cSld>
  <p:clrMapOvr>
    <a:masterClrMapping/>
  </p:clrMapOvr>
</p:sld>
</file>

<file path=ppt/theme/theme1.xml><?xml version="1.0" encoding="utf-8"?>
<a:theme xmlns:a="http://schemas.openxmlformats.org/drawingml/2006/main" name="16-9 Cove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6-9 Light Background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16-9 White Backgroud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13195</TotalTime>
  <Words>1652</Words>
  <Application>Microsoft Macintosh PowerPoint</Application>
  <PresentationFormat>On-screen Show (16:9)</PresentationFormat>
  <Paragraphs>165</Paragraphs>
  <Slides>23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23</vt:i4>
      </vt:variant>
    </vt:vector>
  </HeadingPairs>
  <TitlesOfParts>
    <vt:vector size="33" baseType="lpstr">
      <vt:lpstr>Aptos Narrow</vt:lpstr>
      <vt:lpstr>Arial</vt:lpstr>
      <vt:lpstr>Arial Black</vt:lpstr>
      <vt:lpstr>Calibri</vt:lpstr>
      <vt:lpstr>Cambria Math</vt:lpstr>
      <vt:lpstr>Open Sans</vt:lpstr>
      <vt:lpstr>Times New Roman</vt:lpstr>
      <vt:lpstr>16-9 Cover</vt:lpstr>
      <vt:lpstr>16-9 Light Background</vt:lpstr>
      <vt:lpstr>16-9 White Backgroud</vt:lpstr>
      <vt:lpstr>PowerPoint Presentation</vt:lpstr>
      <vt:lpstr>Overview</vt:lpstr>
      <vt:lpstr>Intro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Methods</vt:lpstr>
      <vt:lpstr>Data Collection</vt:lpstr>
      <vt:lpstr>Statistical Framework and Visualization</vt:lpstr>
      <vt:lpstr>Results</vt:lpstr>
      <vt:lpstr>PowerPoint Presentation</vt:lpstr>
      <vt:lpstr>PowerPoint Presentation</vt:lpstr>
      <vt:lpstr>PowerPoint Presentation</vt:lpstr>
      <vt:lpstr>PowerPoint Presentation</vt:lpstr>
      <vt:lpstr>Summary Table</vt:lpstr>
      <vt:lpstr>Limitations and Data Issues</vt:lpstr>
      <vt:lpstr>Future Work</vt:lpstr>
      <vt:lpstr>Conclusions</vt:lpstr>
      <vt:lpstr>Acknowledgements</vt:lpstr>
      <vt:lpstr>References</vt:lpstr>
      <vt:lpstr>Questions?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Template</dc:title>
  <dc:subject/>
  <dc:creator>University Marketing and Creative Services</dc:creator>
  <cp:keywords/>
  <dc:description/>
  <cp:lastModifiedBy>Davis, Hudson F</cp:lastModifiedBy>
  <cp:revision>483</cp:revision>
  <cp:lastPrinted>2011-01-24T02:49:42Z</cp:lastPrinted>
  <dcterms:created xsi:type="dcterms:W3CDTF">2011-06-30T15:04:08Z</dcterms:created>
  <dcterms:modified xsi:type="dcterms:W3CDTF">2025-11-19T00:00:59Z</dcterms:modified>
  <cp:category/>
</cp:coreProperties>
</file>